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10" r:id="rId3"/>
    <p:sldId id="257" r:id="rId4"/>
    <p:sldId id="258" r:id="rId5"/>
    <p:sldId id="285" r:id="rId6"/>
    <p:sldId id="298" r:id="rId7"/>
    <p:sldId id="288" r:id="rId8"/>
    <p:sldId id="286" r:id="rId9"/>
    <p:sldId id="264" r:id="rId10"/>
    <p:sldId id="300" r:id="rId11"/>
    <p:sldId id="299" r:id="rId12"/>
    <p:sldId id="301" r:id="rId13"/>
    <p:sldId id="303" r:id="rId14"/>
    <p:sldId id="305" r:id="rId15"/>
    <p:sldId id="311" r:id="rId16"/>
    <p:sldId id="262" r:id="rId17"/>
    <p:sldId id="326" r:id="rId18"/>
    <p:sldId id="270" r:id="rId19"/>
    <p:sldId id="312" r:id="rId20"/>
    <p:sldId id="268" r:id="rId21"/>
    <p:sldId id="290" r:id="rId22"/>
    <p:sldId id="328" r:id="rId23"/>
    <p:sldId id="267" r:id="rId24"/>
    <p:sldId id="313" r:id="rId25"/>
    <p:sldId id="297" r:id="rId26"/>
    <p:sldId id="327" r:id="rId27"/>
    <p:sldId id="322" r:id="rId28"/>
    <p:sldId id="323" r:id="rId29"/>
    <p:sldId id="324" r:id="rId30"/>
    <p:sldId id="325" r:id="rId31"/>
    <p:sldId id="307" r:id="rId32"/>
    <p:sldId id="308" r:id="rId33"/>
    <p:sldId id="309" r:id="rId34"/>
    <p:sldId id="259" r:id="rId35"/>
    <p:sldId id="260" r:id="rId36"/>
    <p:sldId id="314" r:id="rId37"/>
    <p:sldId id="315" r:id="rId38"/>
    <p:sldId id="316" r:id="rId39"/>
    <p:sldId id="266" r:id="rId40"/>
    <p:sldId id="317" r:id="rId41"/>
    <p:sldId id="318" r:id="rId42"/>
    <p:sldId id="302" r:id="rId43"/>
    <p:sldId id="319" r:id="rId44"/>
    <p:sldId id="320" r:id="rId45"/>
    <p:sldId id="306" r:id="rId46"/>
    <p:sldId id="321" r:id="rId47"/>
    <p:sldId id="329" r:id="rId48"/>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3" d="100"/>
          <a:sy n="63" d="100"/>
        </p:scale>
        <p:origin x="36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tags" Target="tags/tag7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3"/>
            </p:custDataLst>
          </p:nvPr>
        </p:nvSpPr>
        <p:spPr/>
        <p:txBody>
          <a:bodyPr/>
          <a:lstStyle/>
          <a:p>
            <a:endParaRPr lang="zh-CN" altLang="en-US" dirty="0"/>
          </a:p>
        </p:txBody>
      </p:sp>
      <p:sp>
        <p:nvSpPr>
          <p:cNvPr id="18" name="灯片编号占位符 17"/>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3"/>
            </p:custDataLst>
          </p:nvPr>
        </p:nvSpPr>
        <p:spPr/>
        <p:txBody>
          <a:bodyPr/>
          <a:lstStyle/>
          <a:p>
            <a:endParaRPr lang="zh-CN" altLang="en-US"/>
          </a:p>
        </p:txBody>
      </p:sp>
      <p:sp>
        <p:nvSpPr>
          <p:cNvPr id="6" name="灯片编号占位符 5"/>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22.xml"/><Relationship Id="rId2" Type="http://schemas.openxmlformats.org/officeDocument/2006/relationships/image" Target="../media/image15.jpeg"/><Relationship Id="rId1" Type="http://schemas.openxmlformats.org/officeDocument/2006/relationships/tags" Target="../tags/tag21.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hemeOverride" Target="../theme/themeOverride1.xml"/><Relationship Id="rId5" Type="http://schemas.openxmlformats.org/officeDocument/2006/relationships/tags" Target="../tags/tag25.xml"/><Relationship Id="rId4" Type="http://schemas.openxmlformats.org/officeDocument/2006/relationships/image" Target="../media/image16.jpeg"/><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8.xml"/><Relationship Id="rId4" Type="http://schemas.openxmlformats.org/officeDocument/2006/relationships/image" Target="../media/image17.jpeg"/><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2.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33.xml"/><Relationship Id="rId2" Type="http://schemas.openxmlformats.org/officeDocument/2006/relationships/image" Target="../media/image3.png"/><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4.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5.xml"/><Relationship Id="rId2" Type="http://schemas.microsoft.com/office/2007/relationships/hdphoto" Target="../media/image19.wdp"/><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36.xml"/><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7.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39.xml"/><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tags" Target="../tags/tag38.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43.xml"/><Relationship Id="rId7" Type="http://schemas.openxmlformats.org/officeDocument/2006/relationships/image" Target="../media/image27.jpeg"/><Relationship Id="rId6" Type="http://schemas.openxmlformats.org/officeDocument/2006/relationships/tags" Target="../tags/tag42.xml"/><Relationship Id="rId5" Type="http://schemas.openxmlformats.org/officeDocument/2006/relationships/image" Target="../media/image26.jpeg"/><Relationship Id="rId4" Type="http://schemas.openxmlformats.org/officeDocument/2006/relationships/tags" Target="../tags/tag41.xml"/><Relationship Id="rId3" Type="http://schemas.openxmlformats.org/officeDocument/2006/relationships/image" Target="../media/image25.jpeg"/><Relationship Id="rId2" Type="http://schemas.openxmlformats.org/officeDocument/2006/relationships/tags" Target="../tags/tag40.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47.xml"/><Relationship Id="rId3" Type="http://schemas.openxmlformats.org/officeDocument/2006/relationships/image" Target="../media/image17.jpeg"/><Relationship Id="rId2" Type="http://schemas.openxmlformats.org/officeDocument/2006/relationships/tags" Target="../tags/tag46.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9" Type="http://schemas.openxmlformats.org/officeDocument/2006/relationships/image" Target="../media/image31.jpeg"/><Relationship Id="rId8" Type="http://schemas.openxmlformats.org/officeDocument/2006/relationships/tags" Target="../tags/tag51.xml"/><Relationship Id="rId7" Type="http://schemas.openxmlformats.org/officeDocument/2006/relationships/image" Target="../media/image30.jpeg"/><Relationship Id="rId6" Type="http://schemas.openxmlformats.org/officeDocument/2006/relationships/tags" Target="../tags/tag50.xml"/><Relationship Id="rId5" Type="http://schemas.openxmlformats.org/officeDocument/2006/relationships/image" Target="../media/image29.jpeg"/><Relationship Id="rId4" Type="http://schemas.openxmlformats.org/officeDocument/2006/relationships/tags" Target="../tags/tag49.xml"/><Relationship Id="rId3" Type="http://schemas.openxmlformats.org/officeDocument/2006/relationships/image" Target="../media/image28.jpeg"/><Relationship Id="rId2" Type="http://schemas.openxmlformats.org/officeDocument/2006/relationships/tags" Target="../tags/tag48.xml"/><Relationship Id="rId13" Type="http://schemas.openxmlformats.org/officeDocument/2006/relationships/slideLayout" Target="../slideLayouts/slideLayout7.xml"/><Relationship Id="rId12" Type="http://schemas.openxmlformats.org/officeDocument/2006/relationships/tags" Target="../tags/tag53.xml"/><Relationship Id="rId11" Type="http://schemas.openxmlformats.org/officeDocument/2006/relationships/image" Target="../media/image32.jpeg"/><Relationship Id="rId10" Type="http://schemas.openxmlformats.org/officeDocument/2006/relationships/tags" Target="../tags/tag52.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54.xml"/><Relationship Id="rId2" Type="http://schemas.openxmlformats.org/officeDocument/2006/relationships/image" Target="../media/image3.png"/><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55.xml"/><Relationship Id="rId2" Type="http://schemas.openxmlformats.org/officeDocument/2006/relationships/image" Target="../media/image3.png"/><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6.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57.xml"/><Relationship Id="rId2" Type="http://schemas.openxmlformats.org/officeDocument/2006/relationships/image" Target="../media/image34.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8.xml"/><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9.xml"/><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0.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1.xml"/><Relationship Id="rId1"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6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3.xml"/><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4.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5.xml"/><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6.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7.xml"/><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image" Target="../media/image9.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6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9.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0.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image" Target="../media/image7.jpe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4.xml"/><Relationship Id="rId6" Type="http://schemas.openxmlformats.org/officeDocument/2006/relationships/image" Target="../media/image12.jpeg"/><Relationship Id="rId5" Type="http://schemas.openxmlformats.org/officeDocument/2006/relationships/image" Target="../media/image11.svg"/><Relationship Id="rId4" Type="http://schemas.openxmlformats.org/officeDocument/2006/relationships/image" Target="../media/image10.png"/><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8.xml"/><Relationship Id="rId4" Type="http://schemas.openxmlformats.org/officeDocument/2006/relationships/image" Target="../media/image13.png"/><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0.xml"/><Relationship Id="rId3" Type="http://schemas.openxmlformats.org/officeDocument/2006/relationships/image" Target="../media/image14.png"/><Relationship Id="rId2" Type="http://schemas.openxmlformats.org/officeDocument/2006/relationships/tags" Target="../tags/tag19.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3760108"/>
          <p:cNvPicPr>
            <a:picLocks noChangeAspect="1"/>
          </p:cNvPicPr>
          <p:nvPr/>
        </p:nvPicPr>
        <p:blipFill>
          <a:blip r:embed="rId1"/>
          <a:stretch>
            <a:fillRect/>
          </a:stretch>
        </p:blipFill>
        <p:spPr>
          <a:xfrm>
            <a:off x="3586480" y="1461135"/>
            <a:ext cx="5018405" cy="3596005"/>
          </a:xfrm>
          <a:prstGeom prst="rect">
            <a:avLst/>
          </a:prstGeom>
        </p:spPr>
      </p:pic>
      <p:sp>
        <p:nvSpPr>
          <p:cNvPr id="9" name="文本框 8"/>
          <p:cNvSpPr txBox="1"/>
          <p:nvPr/>
        </p:nvSpPr>
        <p:spPr>
          <a:xfrm>
            <a:off x="2303541" y="2474307"/>
            <a:ext cx="7584281" cy="1569660"/>
          </a:xfrm>
          <a:prstGeom prst="rect">
            <a:avLst/>
          </a:prstGeom>
          <a:noFill/>
        </p:spPr>
        <p:txBody>
          <a:bodyPr wrap="square" rtlCol="0">
            <a:spAutoFit/>
          </a:bodyPr>
          <a:lstStyle/>
          <a:p>
            <a:pPr algn="ctr">
              <a:lnSpc>
                <a:spcPct val="100000"/>
              </a:lnSpc>
            </a:pPr>
            <a:r>
              <a:rPr lang="en-US" altLang="zh-CN" sz="9600" b="1" spc="600" dirty="0">
                <a:solidFill>
                  <a:schemeClr val="accent6">
                    <a:lumMod val="50000"/>
                  </a:schemeClr>
                </a:solidFill>
                <a:latin typeface="Times New Roman" panose="02020603050405020304" charset="0"/>
                <a:ea typeface="思源黑体 CN Heavy" panose="020B0A00000000000000" charset="-122"/>
                <a:cs typeface="Times New Roman" panose="02020603050405020304" charset="0"/>
                <a:sym typeface="+mn-lt"/>
              </a:rPr>
              <a:t>Group 3</a:t>
            </a:r>
            <a:endParaRPr lang="en-US" altLang="zh-CN" sz="9600" b="1" spc="600" dirty="0">
              <a:solidFill>
                <a:schemeClr val="accent6">
                  <a:lumMod val="50000"/>
                </a:schemeClr>
              </a:solidFill>
              <a:latin typeface="Times New Roman" panose="02020603050405020304" charset="0"/>
              <a:ea typeface="思源黑体 CN Heavy" panose="020B0A00000000000000" charset="-122"/>
              <a:cs typeface="Times New Roman" panose="02020603050405020304" charset="0"/>
              <a:sym typeface="+mn-lt"/>
            </a:endParaRPr>
          </a:p>
        </p:txBody>
      </p:sp>
      <p:sp>
        <p:nvSpPr>
          <p:cNvPr id="2" name="文本框 1"/>
          <p:cNvSpPr txBox="1"/>
          <p:nvPr/>
        </p:nvSpPr>
        <p:spPr>
          <a:xfrm>
            <a:off x="9465310" y="213395"/>
            <a:ext cx="2482850" cy="1754326"/>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赵郑洁</a:t>
            </a:r>
            <a:r>
              <a:rPr lang="en-US" altLang="zh-CN" b="1" dirty="0">
                <a:solidFill>
                  <a:schemeClr val="tx2"/>
                </a:solidFill>
              </a:rPr>
              <a:t> Nancy</a:t>
            </a:r>
            <a:endParaRPr lang="en-US" altLang="zh-CN" b="1" dirty="0">
              <a:solidFill>
                <a:schemeClr val="tx2"/>
              </a:solidFill>
            </a:endParaRPr>
          </a:p>
          <a:p>
            <a:r>
              <a:rPr lang="en-US" altLang="zh-CN" b="1" dirty="0">
                <a:solidFill>
                  <a:schemeClr val="tx2"/>
                </a:solidFill>
              </a:rPr>
              <a:t>—— </a:t>
            </a:r>
            <a:r>
              <a:rPr lang="zh-CN" altLang="en-US" b="1" dirty="0">
                <a:solidFill>
                  <a:schemeClr val="tx2"/>
                </a:solidFill>
              </a:rPr>
              <a:t>李佳怡 </a:t>
            </a:r>
            <a:r>
              <a:rPr lang="en-US" altLang="zh-CN" b="1" dirty="0">
                <a:solidFill>
                  <a:schemeClr val="tx2"/>
                </a:solidFill>
              </a:rPr>
              <a:t>Leona</a:t>
            </a:r>
            <a:endParaRPr lang="en-US" altLang="zh-CN" b="1" dirty="0">
              <a:solidFill>
                <a:schemeClr val="tx2"/>
              </a:solidFill>
            </a:endParaRPr>
          </a:p>
          <a:p>
            <a:r>
              <a:rPr lang="en-US" altLang="zh-CN" b="1" dirty="0">
                <a:solidFill>
                  <a:schemeClr val="tx2"/>
                </a:solidFill>
              </a:rPr>
              <a:t>—— </a:t>
            </a:r>
            <a:r>
              <a:rPr lang="zh-CN" altLang="en-US" b="1" dirty="0">
                <a:solidFill>
                  <a:schemeClr val="tx2"/>
                </a:solidFill>
              </a:rPr>
              <a:t>齐军 </a:t>
            </a:r>
            <a:r>
              <a:rPr lang="en-US" altLang="zh-CN" b="1" dirty="0">
                <a:solidFill>
                  <a:schemeClr val="tx2"/>
                </a:solidFill>
              </a:rPr>
              <a:t>Oliva</a:t>
            </a:r>
            <a:endParaRPr lang="en-US" altLang="zh-CN" b="1" dirty="0">
              <a:solidFill>
                <a:schemeClr val="tx2"/>
              </a:solidFill>
            </a:endParaRPr>
          </a:p>
          <a:p>
            <a:r>
              <a:rPr lang="en-US" altLang="zh-CN" b="1" dirty="0">
                <a:solidFill>
                  <a:schemeClr val="tx2"/>
                </a:solidFill>
              </a:rPr>
              <a:t>—— </a:t>
            </a:r>
            <a:r>
              <a:rPr lang="zh-CN" altLang="en-US" b="1" dirty="0">
                <a:solidFill>
                  <a:schemeClr val="tx2"/>
                </a:solidFill>
              </a:rPr>
              <a:t>戴方华 </a:t>
            </a:r>
            <a:r>
              <a:rPr lang="en-US" altLang="zh-CN" b="1" dirty="0">
                <a:solidFill>
                  <a:schemeClr val="tx2"/>
                </a:solidFill>
              </a:rPr>
              <a:t>Elias</a:t>
            </a:r>
            <a:endParaRPr lang="en-US" altLang="zh-CN" b="1" dirty="0">
              <a:solidFill>
                <a:schemeClr val="tx2"/>
              </a:solidFill>
            </a:endParaRPr>
          </a:p>
          <a:p>
            <a:r>
              <a:rPr lang="en-US" altLang="zh-CN" b="1" dirty="0">
                <a:solidFill>
                  <a:schemeClr val="tx2"/>
                </a:solidFill>
              </a:rPr>
              <a:t>—— </a:t>
            </a:r>
            <a:r>
              <a:rPr lang="zh-CN" altLang="en-US" b="1" dirty="0">
                <a:solidFill>
                  <a:schemeClr val="tx2"/>
                </a:solidFill>
              </a:rPr>
              <a:t>况小媛颖 </a:t>
            </a:r>
            <a:r>
              <a:rPr lang="en-US" altLang="zh-CN" b="1" dirty="0">
                <a:solidFill>
                  <a:schemeClr val="tx2"/>
                </a:solidFill>
              </a:rPr>
              <a:t>Joy</a:t>
            </a:r>
            <a:endParaRPr lang="en-US" altLang="zh-CN" b="1" dirty="0">
              <a:solidFill>
                <a:schemeClr val="tx2"/>
              </a:solidFill>
            </a:endParaRPr>
          </a:p>
          <a:p>
            <a:r>
              <a:rPr lang="en-US" altLang="zh-CN" b="1" dirty="0">
                <a:solidFill>
                  <a:schemeClr val="tx2"/>
                </a:solidFill>
              </a:rPr>
              <a:t>—— </a:t>
            </a:r>
            <a:r>
              <a:rPr lang="zh-CN" altLang="en-US" b="1" dirty="0">
                <a:solidFill>
                  <a:schemeClr val="tx2"/>
                </a:solidFill>
              </a:rPr>
              <a:t>王月姮</a:t>
            </a:r>
            <a:r>
              <a:rPr lang="en-US" altLang="zh-CN" b="1" dirty="0">
                <a:solidFill>
                  <a:schemeClr val="tx2"/>
                </a:solidFill>
              </a:rPr>
              <a:t> Lin</a:t>
            </a:r>
            <a:endParaRPr lang="en-US" altLang="zh-CN" b="1" dirty="0">
              <a:solidFill>
                <a:schemeClr val="tx2"/>
              </a:solidFill>
            </a:endParaRPr>
          </a:p>
        </p:txBody>
      </p:sp>
      <p:sp>
        <p:nvSpPr>
          <p:cNvPr id="6" name="文本框 5"/>
          <p:cNvSpPr txBox="1"/>
          <p:nvPr/>
        </p:nvSpPr>
        <p:spPr>
          <a:xfrm>
            <a:off x="238125" y="5481638"/>
            <a:ext cx="12165330" cy="806450"/>
          </a:xfrm>
          <a:prstGeom prst="rect">
            <a:avLst/>
          </a:prstGeom>
          <a:noFill/>
        </p:spPr>
        <p:txBody>
          <a:bodyPr wrap="square" rtlCol="0">
            <a:noAutofit/>
          </a:bodyPr>
          <a:lstStyle/>
          <a:p>
            <a:pPr algn="ctr"/>
            <a:r>
              <a:rPr lang="en-US" altLang="zh-CN" sz="3200" spc="300" dirty="0">
                <a:solidFill>
                  <a:srgbClr val="585455"/>
                </a:solidFill>
                <a:latin typeface="Yu Gothic UI Semibold" panose="020B0700000000000000" pitchFamily="34" charset="-128"/>
                <a:ea typeface="Yu Gothic UI Semibold" panose="020B0700000000000000" pitchFamily="34" charset="-128"/>
                <a:cs typeface="+mn-ea"/>
              </a:rPr>
              <a:t>5.5 Greywater treatment </a:t>
            </a:r>
            <a:br>
              <a:rPr lang="en-US" altLang="zh-CN" sz="4000" dirty="0"/>
            </a:br>
            <a:endParaRPr lang="en-US" altLang="zh-CN" sz="4000" spc="300" dirty="0">
              <a:solidFill>
                <a:srgbClr val="585455"/>
              </a:solidFill>
              <a:latin typeface="Yu Gothic UI Semibold" panose="020B0700000000000000" pitchFamily="34" charset="-128"/>
              <a:ea typeface="Yu Gothic UI Semibold" panose="020B0700000000000000" pitchFamily="34" charset="-128"/>
              <a:cs typeface="+mn-ea"/>
              <a:sym typeface="+mn-lt"/>
            </a:endParaRPr>
          </a:p>
        </p:txBody>
      </p:sp>
      <p:sp>
        <p:nvSpPr>
          <p:cNvPr id="8" name="文本框 7"/>
          <p:cNvSpPr txBox="1"/>
          <p:nvPr/>
        </p:nvSpPr>
        <p:spPr>
          <a:xfrm>
            <a:off x="8451850" y="4633154"/>
            <a:ext cx="2482850" cy="707886"/>
          </a:xfrm>
          <a:prstGeom prst="rect">
            <a:avLst/>
          </a:prstGeom>
          <a:noFill/>
        </p:spPr>
        <p:txBody>
          <a:bodyPr wrap="square" rtlCol="0">
            <a:spAutoFit/>
          </a:bodyPr>
          <a:lstStyle/>
          <a:p>
            <a:r>
              <a:rPr lang="en-US" altLang="zh-CN" sz="4000" b="1" dirty="0">
                <a:solidFill>
                  <a:schemeClr val="tx2"/>
                </a:solidFill>
              </a:rPr>
              <a:t>CST2201</a:t>
            </a:r>
            <a:endParaRPr lang="en-US" altLang="zh-CN" sz="4000" b="1" dirty="0">
              <a:solidFill>
                <a:schemeClr val="tx2"/>
              </a:solidFill>
            </a:endParaRPr>
          </a:p>
        </p:txBody>
      </p:sp>
    </p:spTree>
    <p:custDataLst>
      <p:tags r:id="rId2"/>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p:tgtEl>
                                          <p:spTgt spid="6"/>
                                        </p:tgtEl>
                                        <p:attrNameLst>
                                          <p:attrName>ppt_y</p:attrName>
                                        </p:attrNameLst>
                                      </p:cBhvr>
                                      <p:tavLst>
                                        <p:tav tm="0">
                                          <p:val>
                                            <p:strVal val="#ppt_y+#ppt_h*1.125000"/>
                                          </p:val>
                                        </p:tav>
                                        <p:tav tm="100000">
                                          <p:val>
                                            <p:strVal val="#ppt_y"/>
                                          </p:val>
                                        </p:tav>
                                      </p:tavLst>
                                    </p:anim>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2" descr="b93045866b116a55808534fbc388421"/>
          <p:cNvPicPr>
            <a:picLocks noChangeAspect="1"/>
          </p:cNvPicPr>
          <p:nvPr>
            <p:custDataLst>
              <p:tags r:id="rId1"/>
            </p:custDataLst>
          </p:nvPr>
        </p:nvPicPr>
        <p:blipFill>
          <a:blip r:embed="rId2"/>
          <a:srcRect t="48952" r="1720"/>
          <a:stretch>
            <a:fillRect/>
          </a:stretch>
        </p:blipFill>
        <p:spPr>
          <a:xfrm>
            <a:off x="1996122" y="3587115"/>
            <a:ext cx="8199755" cy="3140710"/>
          </a:xfrm>
          <a:prstGeom prst="rect">
            <a:avLst/>
          </a:prstGeom>
        </p:spPr>
      </p:pic>
      <p:sp>
        <p:nvSpPr>
          <p:cNvPr id="2" name="文本框 1"/>
          <p:cNvSpPr txBox="1"/>
          <p:nvPr/>
        </p:nvSpPr>
        <p:spPr>
          <a:xfrm>
            <a:off x="2990215" y="1019175"/>
            <a:ext cx="6856095" cy="2128520"/>
          </a:xfrm>
          <a:prstGeom prst="rect">
            <a:avLst/>
          </a:prstGeom>
          <a:noFill/>
        </p:spPr>
        <p:txBody>
          <a:bodyPr wrap="square" rtlCol="0">
            <a:noAutofit/>
          </a:bodyPr>
          <a:lstStyle/>
          <a:p>
            <a:r>
              <a:rPr lang="zh-CN" altLang="en-US" sz="2400" dirty="0"/>
              <a:t>  The project can directly utilize the water area and combine landscape design with water restoration. However, different lakes, their water conditions are different, cultivation is not easy to carry out standardized popularization and application, at the same time, it is very inefficient</a:t>
            </a:r>
            <a:endParaRPr lang="zh-CN" altLang="en-US" sz="2400" dirty="0"/>
          </a:p>
        </p:txBody>
      </p:sp>
      <p:sp>
        <p:nvSpPr>
          <p:cNvPr id="4" name="文本框 3"/>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齐军 </a:t>
            </a:r>
            <a:r>
              <a:rPr lang="en-US" altLang="zh-CN" b="1" dirty="0">
                <a:solidFill>
                  <a:schemeClr val="tx2"/>
                </a:solidFill>
              </a:rPr>
              <a:t>Oliva</a:t>
            </a:r>
            <a:endParaRPr lang="en-US" altLang="zh-CN" b="1" dirty="0">
              <a:solidFill>
                <a:schemeClr val="tx2"/>
              </a:solidFill>
            </a:endParaRPr>
          </a:p>
        </p:txBody>
      </p:sp>
    </p:spTree>
    <p:custDataLst>
      <p:tags r:id="rId3"/>
    </p:custDataLst>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9370" y="335915"/>
            <a:ext cx="12190730" cy="1129665"/>
            <a:chOff x="62" y="543"/>
            <a:chExt cx="19198" cy="1779"/>
          </a:xfrm>
        </p:grpSpPr>
        <p:grpSp>
          <p:nvGrpSpPr>
            <p:cNvPr id="4" name="组合 3"/>
            <p:cNvGrpSpPr/>
            <p:nvPr/>
          </p:nvGrpSpPr>
          <p:grpSpPr>
            <a:xfrm>
              <a:off x="4827" y="543"/>
              <a:ext cx="8403" cy="1779"/>
              <a:chOff x="4729" y="599"/>
              <a:chExt cx="8403" cy="1779"/>
            </a:xfrm>
          </p:grpSpPr>
          <p:pic>
            <p:nvPicPr>
              <p:cNvPr id="16" name="图片 15" descr="幻灯片1.4"/>
              <p:cNvPicPr>
                <a:picLocks noChangeAspect="1"/>
              </p:cNvPicPr>
              <p:nvPr/>
            </p:nvPicPr>
            <p:blipFill>
              <a:blip r:embed="rId1"/>
              <a:srcRect l="41754" t="34500" r="34524"/>
              <a:stretch>
                <a:fillRect/>
              </a:stretch>
            </p:blipFill>
            <p:spPr>
              <a:xfrm flipH="1">
                <a:off x="4729" y="599"/>
                <a:ext cx="1647" cy="1779"/>
              </a:xfrm>
              <a:prstGeom prst="rect">
                <a:avLst/>
              </a:prstGeom>
            </p:spPr>
          </p:pic>
          <p:pic>
            <p:nvPicPr>
              <p:cNvPr id="17" name="图片 16" descr="幻灯片1.4"/>
              <p:cNvPicPr>
                <a:picLocks noChangeAspect="1"/>
              </p:cNvPicPr>
              <p:nvPr/>
            </p:nvPicPr>
            <p:blipFill>
              <a:blip r:embed="rId1"/>
              <a:srcRect l="50842" t="40538" r="35647"/>
              <a:stretch>
                <a:fillRect/>
              </a:stretch>
            </p:blipFill>
            <p:spPr>
              <a:xfrm rot="900000">
                <a:off x="12701" y="1117"/>
                <a:ext cx="431" cy="743"/>
              </a:xfrm>
              <a:prstGeom prst="rect">
                <a:avLst/>
              </a:prstGeom>
            </p:spPr>
          </p:pic>
        </p:grpSp>
        <p:sp>
          <p:nvSpPr>
            <p:cNvPr id="18" name="文本框 17"/>
            <p:cNvSpPr txBox="1"/>
            <p:nvPr/>
          </p:nvSpPr>
          <p:spPr>
            <a:xfrm>
              <a:off x="62" y="1348"/>
              <a:ext cx="19198" cy="822"/>
            </a:xfrm>
            <a:prstGeom prst="rect">
              <a:avLst/>
            </a:prstGeom>
            <a:noFill/>
          </p:spPr>
          <p:txBody>
            <a:bodyPr wrap="square" rtlCol="0">
              <a:spAutoFit/>
            </a:bodyPr>
            <a:lstStyle/>
            <a:p>
              <a:pPr algn="ctr"/>
              <a:r>
                <a:rPr lang="en-US" altLang="zh-CN" sz="2800" spc="600" dirty="0">
                  <a:solidFill>
                    <a:srgbClr val="585455"/>
                  </a:solidFill>
                  <a:latin typeface="思源黑体 CN Bold" panose="020B0800000000000000" charset="-122"/>
                  <a:ea typeface="思源黑体 CN Bold" panose="020B0800000000000000" charset="-122"/>
                  <a:cs typeface="+mn-ea"/>
                  <a:sym typeface="+mn-lt"/>
                </a:rPr>
                <a:t> </a:t>
              </a:r>
              <a:r>
                <a:rPr lang="en-US" altLang="zh-CN" sz="2800" spc="600" dirty="0">
                  <a:solidFill>
                    <a:srgbClr val="585455"/>
                  </a:solidFill>
                  <a:latin typeface="Arial Black" panose="020B0A04020102020204" pitchFamily="34" charset="0"/>
                  <a:ea typeface="字由点字虎啸体" panose="02010601030101010101" charset="-122"/>
                  <a:cs typeface="Arial Black" panose="020B0A04020102020204" pitchFamily="34" charset="0"/>
                  <a:sym typeface="+mn-lt"/>
                </a:rPr>
                <a:t>Design options </a:t>
              </a:r>
              <a:endParaRPr lang="en-US" altLang="zh-CN" sz="2800" spc="600" dirty="0">
                <a:solidFill>
                  <a:srgbClr val="585455"/>
                </a:solidFill>
                <a:latin typeface="Arial Black" panose="020B0A04020102020204" pitchFamily="34" charset="0"/>
                <a:ea typeface="字由点字虎啸体" panose="02010601030101010101" charset="-122"/>
                <a:cs typeface="Arial Black" panose="020B0A04020102020204" pitchFamily="34" charset="0"/>
                <a:sym typeface="+mn-lt"/>
              </a:endParaRPr>
            </a:p>
          </p:txBody>
        </p:sp>
      </p:grpSp>
      <p:sp>
        <p:nvSpPr>
          <p:cNvPr id="6" name="椭圆 5"/>
          <p:cNvSpPr/>
          <p:nvPr>
            <p:custDataLst>
              <p:tags r:id="rId2"/>
            </p:custDataLst>
          </p:nvPr>
        </p:nvSpPr>
        <p:spPr>
          <a:xfrm>
            <a:off x="3180715" y="637540"/>
            <a:ext cx="930275" cy="901700"/>
          </a:xfrm>
          <a:prstGeom prst="ellipse">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文本框 4"/>
          <p:cNvSpPr txBox="1"/>
          <p:nvPr/>
        </p:nvSpPr>
        <p:spPr>
          <a:xfrm>
            <a:off x="3314700" y="798195"/>
            <a:ext cx="1011555" cy="668020"/>
          </a:xfrm>
          <a:prstGeom prst="rect">
            <a:avLst/>
          </a:prstGeom>
          <a:noFill/>
        </p:spPr>
        <p:txBody>
          <a:bodyPr wrap="square" rtlCol="0">
            <a:noAutofit/>
          </a:bodyPr>
          <a:lstStyle/>
          <a:p>
            <a:r>
              <a:rPr lang="en-US" altLang="zh-CN" sz="2800" dirty="0">
                <a:solidFill>
                  <a:schemeClr val="bg1"/>
                </a:solidFill>
              </a:rPr>
              <a:t>3.2</a:t>
            </a:r>
            <a:endParaRPr lang="en-US" altLang="zh-CN" sz="2800" dirty="0">
              <a:solidFill>
                <a:schemeClr val="bg1"/>
              </a:solidFill>
            </a:endParaRPr>
          </a:p>
        </p:txBody>
      </p:sp>
      <p:sp>
        <p:nvSpPr>
          <p:cNvPr id="2" name="文本框 1"/>
          <p:cNvSpPr txBox="1"/>
          <p:nvPr/>
        </p:nvSpPr>
        <p:spPr>
          <a:xfrm>
            <a:off x="2131695" y="1927860"/>
            <a:ext cx="5442585" cy="4790440"/>
          </a:xfrm>
          <a:prstGeom prst="rect">
            <a:avLst/>
          </a:prstGeom>
          <a:noFill/>
        </p:spPr>
        <p:txBody>
          <a:bodyPr wrap="square" rtlCol="0">
            <a:noAutofit/>
          </a:bodyPr>
          <a:lstStyle/>
          <a:p>
            <a:r>
              <a:rPr sz="2400" dirty="0">
                <a:effectLst>
                  <a:outerShdw blurRad="38100" dist="19050" dir="2700000" algn="tl" rotWithShape="0">
                    <a:schemeClr val="dk1">
                      <a:alpha val="40000"/>
                    </a:schemeClr>
                  </a:outerShdw>
                </a:effectLst>
                <a:latin typeface="MS PGothic" panose="020B0600070205080204" charset="-128"/>
                <a:ea typeface="MS PGothic" panose="020B0600070205080204" charset="-128"/>
              </a:rPr>
              <a:t>Design option 2 –Chemical</a:t>
            </a:r>
            <a:r>
              <a:rPr lang="en-US" sz="2400" dirty="0">
                <a:effectLst>
                  <a:outerShdw blurRad="38100" dist="19050" dir="2700000" algn="tl" rotWithShape="0">
                    <a:schemeClr val="dk1">
                      <a:alpha val="40000"/>
                    </a:schemeClr>
                  </a:outerShdw>
                </a:effectLst>
                <a:latin typeface="MS PGothic" panose="020B0600070205080204" charset="-128"/>
                <a:ea typeface="MS PGothic" panose="020B0600070205080204" charset="-128"/>
              </a:rPr>
              <a:t> </a:t>
            </a:r>
            <a:r>
              <a:rPr sz="2400" dirty="0">
                <a:effectLst>
                  <a:outerShdw blurRad="38100" dist="19050" dir="2700000" algn="tl" rotWithShape="0">
                    <a:schemeClr val="dk1">
                      <a:alpha val="40000"/>
                    </a:schemeClr>
                  </a:outerShdw>
                </a:effectLst>
                <a:latin typeface="MS PGothic" panose="020B0600070205080204" charset="-128"/>
                <a:ea typeface="MS PGothic" panose="020B0600070205080204" charset="-128"/>
              </a:rPr>
              <a:t>treatment method</a:t>
            </a:r>
            <a:endParaRPr sz="2400" dirty="0">
              <a:effectLst>
                <a:outerShdw blurRad="38100" dist="19050" dir="2700000" algn="tl" rotWithShape="0">
                  <a:schemeClr val="dk1">
                    <a:alpha val="40000"/>
                  </a:schemeClr>
                </a:outerShdw>
              </a:effectLst>
              <a:latin typeface="MS PGothic" panose="020B0600070205080204" charset="-128"/>
              <a:ea typeface="MS PGothic" panose="020B0600070205080204" charset="-128"/>
            </a:endParaRPr>
          </a:p>
          <a:p>
            <a:endParaRPr sz="2400" dirty="0">
              <a:solidFill>
                <a:schemeClr val="tx1"/>
              </a:solidFill>
              <a:effectLst>
                <a:outerShdw blurRad="38100" dist="19050" dir="2700000" algn="tl" rotWithShape="0">
                  <a:schemeClr val="dk1">
                    <a:alpha val="40000"/>
                  </a:schemeClr>
                </a:outerShdw>
              </a:effectLst>
              <a:latin typeface="+mn-ea"/>
            </a:endParaRPr>
          </a:p>
          <a:p>
            <a:r>
              <a:rPr lang="en-US" altLang="zh-CN" sz="2400" dirty="0"/>
              <a:t>  </a:t>
            </a:r>
            <a:r>
              <a:rPr lang="en-US" sz="2400" dirty="0"/>
              <a:t>The methods of aeration and disinfectant are used in the important links, the first step is to oxidize and decompose the organic matter in the sewage by inhaling oxygen, and the second step is to kill the fine bacteria by adding chemicals (such as ClO2,O3).</a:t>
            </a:r>
            <a:endParaRPr sz="2400" dirty="0"/>
          </a:p>
        </p:txBody>
      </p:sp>
      <p:pic>
        <p:nvPicPr>
          <p:cNvPr id="7" name="图片 3" descr="aec0f2add265ab9e3ab6516fa56cfa5"/>
          <p:cNvPicPr>
            <a:picLocks noChangeAspect="1"/>
          </p:cNvPicPr>
          <p:nvPr>
            <p:custDataLst>
              <p:tags r:id="rId3"/>
            </p:custDataLst>
          </p:nvPr>
        </p:nvPicPr>
        <p:blipFill>
          <a:blip r:embed="rId4"/>
          <a:srcRect l="2296" t="1284" r="5494" b="23495"/>
          <a:stretch>
            <a:fillRect/>
          </a:stretch>
        </p:blipFill>
        <p:spPr>
          <a:xfrm>
            <a:off x="7764780" y="1839595"/>
            <a:ext cx="4427220" cy="4133850"/>
          </a:xfrm>
          <a:prstGeom prst="rect">
            <a:avLst/>
          </a:prstGeom>
        </p:spPr>
      </p:pic>
      <p:sp>
        <p:nvSpPr>
          <p:cNvPr id="11" name="文本框 10"/>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齐军 </a:t>
            </a:r>
            <a:r>
              <a:rPr lang="en-US" altLang="zh-CN" b="1" dirty="0">
                <a:solidFill>
                  <a:schemeClr val="tx2"/>
                </a:solidFill>
              </a:rPr>
              <a:t>Oliva</a:t>
            </a:r>
            <a:endParaRPr lang="en-US" altLang="zh-CN" b="1" dirty="0">
              <a:solidFill>
                <a:schemeClr val="tx2"/>
              </a:solidFill>
            </a:endParaRPr>
          </a:p>
        </p:txBody>
      </p:sp>
    </p:spTree>
    <p:custDataLst>
      <p:tags r:id="rId5"/>
    </p:custDataLst>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9370" y="335915"/>
            <a:ext cx="12190730" cy="1129665"/>
            <a:chOff x="62" y="543"/>
            <a:chExt cx="19198" cy="1779"/>
          </a:xfrm>
        </p:grpSpPr>
        <p:grpSp>
          <p:nvGrpSpPr>
            <p:cNvPr id="4" name="组合 3"/>
            <p:cNvGrpSpPr/>
            <p:nvPr/>
          </p:nvGrpSpPr>
          <p:grpSpPr>
            <a:xfrm>
              <a:off x="4827" y="543"/>
              <a:ext cx="8403" cy="1779"/>
              <a:chOff x="4729" y="599"/>
              <a:chExt cx="8403" cy="1779"/>
            </a:xfrm>
          </p:grpSpPr>
          <p:pic>
            <p:nvPicPr>
              <p:cNvPr id="16" name="图片 15" descr="幻灯片1.4"/>
              <p:cNvPicPr>
                <a:picLocks noChangeAspect="1"/>
              </p:cNvPicPr>
              <p:nvPr/>
            </p:nvPicPr>
            <p:blipFill>
              <a:blip r:embed="rId1"/>
              <a:srcRect l="41754" t="34500" r="34524"/>
              <a:stretch>
                <a:fillRect/>
              </a:stretch>
            </p:blipFill>
            <p:spPr>
              <a:xfrm flipH="1">
                <a:off x="4729" y="599"/>
                <a:ext cx="1647" cy="1779"/>
              </a:xfrm>
              <a:prstGeom prst="rect">
                <a:avLst/>
              </a:prstGeom>
            </p:spPr>
          </p:pic>
          <p:pic>
            <p:nvPicPr>
              <p:cNvPr id="17" name="图片 16" descr="幻灯片1.4"/>
              <p:cNvPicPr>
                <a:picLocks noChangeAspect="1"/>
              </p:cNvPicPr>
              <p:nvPr/>
            </p:nvPicPr>
            <p:blipFill>
              <a:blip r:embed="rId1"/>
              <a:srcRect l="50842" t="40538" r="35647"/>
              <a:stretch>
                <a:fillRect/>
              </a:stretch>
            </p:blipFill>
            <p:spPr>
              <a:xfrm rot="900000">
                <a:off x="12701" y="1117"/>
                <a:ext cx="431" cy="743"/>
              </a:xfrm>
              <a:prstGeom prst="rect">
                <a:avLst/>
              </a:prstGeom>
            </p:spPr>
          </p:pic>
        </p:grpSp>
        <p:sp>
          <p:nvSpPr>
            <p:cNvPr id="18" name="文本框 17"/>
            <p:cNvSpPr txBox="1"/>
            <p:nvPr/>
          </p:nvSpPr>
          <p:spPr>
            <a:xfrm>
              <a:off x="62" y="1348"/>
              <a:ext cx="19198" cy="822"/>
            </a:xfrm>
            <a:prstGeom prst="rect">
              <a:avLst/>
            </a:prstGeom>
            <a:noFill/>
          </p:spPr>
          <p:txBody>
            <a:bodyPr wrap="square" rtlCol="0">
              <a:spAutoFit/>
            </a:bodyPr>
            <a:lstStyle/>
            <a:p>
              <a:pPr algn="ctr"/>
              <a:r>
                <a:rPr lang="en-US" altLang="zh-CN" sz="2800" spc="600" dirty="0">
                  <a:solidFill>
                    <a:srgbClr val="585455"/>
                  </a:solidFill>
                  <a:latin typeface="思源黑体 CN Bold" panose="020B0800000000000000" charset="-122"/>
                  <a:ea typeface="思源黑体 CN Bold" panose="020B0800000000000000" charset="-122"/>
                  <a:cs typeface="+mn-ea"/>
                  <a:sym typeface="+mn-lt"/>
                </a:rPr>
                <a:t> </a:t>
              </a:r>
              <a:r>
                <a:rPr lang="en-US" altLang="zh-CN" sz="2800" spc="600" dirty="0">
                  <a:solidFill>
                    <a:srgbClr val="585455"/>
                  </a:solidFill>
                  <a:latin typeface="Arial Black" panose="020B0A04020102020204" pitchFamily="34" charset="0"/>
                  <a:ea typeface="字由点字虎啸体" panose="02010601030101010101" charset="-122"/>
                  <a:cs typeface="Arial Black" panose="020B0A04020102020204" pitchFamily="34" charset="0"/>
                  <a:sym typeface="+mn-lt"/>
                </a:rPr>
                <a:t>Design options </a:t>
              </a:r>
              <a:endParaRPr lang="en-US" altLang="zh-CN" sz="2800" spc="600" dirty="0">
                <a:solidFill>
                  <a:srgbClr val="585455"/>
                </a:solidFill>
                <a:latin typeface="Arial Black" panose="020B0A04020102020204" pitchFamily="34" charset="0"/>
                <a:ea typeface="字由点字虎啸体" panose="02010601030101010101" charset="-122"/>
                <a:cs typeface="Arial Black" panose="020B0A04020102020204" pitchFamily="34" charset="0"/>
                <a:sym typeface="+mn-lt"/>
              </a:endParaRPr>
            </a:p>
          </p:txBody>
        </p:sp>
      </p:grpSp>
      <p:sp>
        <p:nvSpPr>
          <p:cNvPr id="6" name="椭圆 5"/>
          <p:cNvSpPr/>
          <p:nvPr>
            <p:custDataLst>
              <p:tags r:id="rId2"/>
            </p:custDataLst>
          </p:nvPr>
        </p:nvSpPr>
        <p:spPr>
          <a:xfrm>
            <a:off x="3180715" y="637540"/>
            <a:ext cx="930275" cy="901700"/>
          </a:xfrm>
          <a:prstGeom prst="ellipse">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文本框 4"/>
          <p:cNvSpPr txBox="1"/>
          <p:nvPr/>
        </p:nvSpPr>
        <p:spPr>
          <a:xfrm>
            <a:off x="3314700" y="798195"/>
            <a:ext cx="1011555" cy="668020"/>
          </a:xfrm>
          <a:prstGeom prst="rect">
            <a:avLst/>
          </a:prstGeom>
          <a:noFill/>
        </p:spPr>
        <p:txBody>
          <a:bodyPr wrap="square" rtlCol="0">
            <a:noAutofit/>
          </a:bodyPr>
          <a:lstStyle/>
          <a:p>
            <a:r>
              <a:rPr lang="en-US" altLang="zh-CN" sz="2800" dirty="0">
                <a:solidFill>
                  <a:schemeClr val="bg1"/>
                </a:solidFill>
              </a:rPr>
              <a:t>3.2</a:t>
            </a:r>
            <a:endParaRPr lang="en-US" altLang="zh-CN" sz="2800" dirty="0">
              <a:solidFill>
                <a:schemeClr val="bg1"/>
              </a:solidFill>
            </a:endParaRPr>
          </a:p>
        </p:txBody>
      </p:sp>
      <p:sp>
        <p:nvSpPr>
          <p:cNvPr id="2" name="文本框 1"/>
          <p:cNvSpPr txBox="1"/>
          <p:nvPr/>
        </p:nvSpPr>
        <p:spPr>
          <a:xfrm>
            <a:off x="1954530" y="1927860"/>
            <a:ext cx="5542280" cy="5078095"/>
          </a:xfrm>
          <a:prstGeom prst="rect">
            <a:avLst/>
          </a:prstGeom>
          <a:noFill/>
        </p:spPr>
        <p:txBody>
          <a:bodyPr wrap="square" rtlCol="0">
            <a:noAutofit/>
          </a:bodyPr>
          <a:lstStyle/>
          <a:p>
            <a:r>
              <a:rPr sz="2400" dirty="0">
                <a:effectLst>
                  <a:outerShdw blurRad="38100" dist="19050" dir="2700000" algn="tl" rotWithShape="0">
                    <a:schemeClr val="dk1">
                      <a:alpha val="40000"/>
                    </a:schemeClr>
                  </a:outerShdw>
                </a:effectLst>
                <a:latin typeface="MS PGothic" panose="020B0600070205080204" charset="-128"/>
                <a:ea typeface="MS PGothic" panose="020B0600070205080204" charset="-128"/>
              </a:rPr>
              <a:t>Design option </a:t>
            </a:r>
            <a:r>
              <a:rPr lang="en-US" sz="2400" dirty="0">
                <a:effectLst>
                  <a:outerShdw blurRad="38100" dist="19050" dir="2700000" algn="tl" rotWithShape="0">
                    <a:schemeClr val="dk1">
                      <a:alpha val="40000"/>
                    </a:schemeClr>
                  </a:outerShdw>
                </a:effectLst>
                <a:latin typeface="MS PGothic" panose="020B0600070205080204" charset="-128"/>
                <a:ea typeface="MS PGothic" panose="020B0600070205080204" charset="-128"/>
              </a:rPr>
              <a:t>3</a:t>
            </a:r>
            <a:r>
              <a:rPr sz="2400" dirty="0">
                <a:effectLst>
                  <a:outerShdw blurRad="38100" dist="19050" dir="2700000" algn="tl" rotWithShape="0">
                    <a:schemeClr val="dk1">
                      <a:alpha val="40000"/>
                    </a:schemeClr>
                  </a:outerShdw>
                </a:effectLst>
                <a:latin typeface="MS PGothic" panose="020B0600070205080204" charset="-128"/>
                <a:ea typeface="MS PGothic" panose="020B0600070205080204" charset="-128"/>
              </a:rPr>
              <a:t> –Physical adsorption precipitation method</a:t>
            </a:r>
            <a:endParaRPr lang="en-US" altLang="zh-CN" sz="2400" dirty="0">
              <a:effectLst>
                <a:outerShdw blurRad="38100" dist="19050" dir="2700000" algn="tl" rotWithShape="0">
                  <a:schemeClr val="dk1">
                    <a:alpha val="40000"/>
                  </a:schemeClr>
                </a:outerShdw>
              </a:effectLst>
              <a:latin typeface="MS PGothic" panose="020B0600070205080204" charset="-128"/>
              <a:ea typeface="MS PGothic" panose="020B0600070205080204" charset="-128"/>
            </a:endParaRPr>
          </a:p>
          <a:p>
            <a:endParaRPr sz="2400" dirty="0">
              <a:effectLst>
                <a:outerShdw blurRad="38100" dist="19050" dir="2700000" algn="tl" rotWithShape="0">
                  <a:schemeClr val="dk1">
                    <a:alpha val="40000"/>
                  </a:schemeClr>
                </a:outerShdw>
              </a:effectLst>
              <a:latin typeface="MS PGothic" panose="020B0600070205080204" charset="-128"/>
              <a:ea typeface="MS PGothic" panose="020B0600070205080204" charset="-128"/>
            </a:endParaRPr>
          </a:p>
          <a:p>
            <a:r>
              <a:rPr lang="en-US" sz="2400" dirty="0"/>
              <a:t>  </a:t>
            </a:r>
            <a:r>
              <a:rPr sz="2400" dirty="0"/>
              <a:t>The solution combines adsorption, precipitation and separation, and completes the graywater treatment with low cost, low pollution and high efficiency through the treatment device running synchronously at different stages, so as to achieve the application of non-drinking water in household, industrial and agricultural fields.</a:t>
            </a:r>
            <a:endParaRPr sz="2400" dirty="0"/>
          </a:p>
          <a:p>
            <a:endParaRPr sz="2400" dirty="0">
              <a:solidFill>
                <a:schemeClr val="tx1"/>
              </a:solidFill>
              <a:effectLst>
                <a:outerShdw blurRad="38100" dist="19050" dir="2700000" algn="tl" rotWithShape="0">
                  <a:schemeClr val="dk1">
                    <a:alpha val="40000"/>
                  </a:schemeClr>
                </a:outerShdw>
              </a:effectLst>
            </a:endParaRPr>
          </a:p>
          <a:p>
            <a:endParaRPr sz="2400" dirty="0">
              <a:solidFill>
                <a:schemeClr val="tx1"/>
              </a:solidFill>
              <a:effectLst>
                <a:outerShdw blurRad="38100" dist="19050" dir="2700000" algn="tl" rotWithShape="0">
                  <a:schemeClr val="dk1">
                    <a:alpha val="40000"/>
                  </a:schemeClr>
                </a:outerShdw>
              </a:effectLst>
            </a:endParaRPr>
          </a:p>
        </p:txBody>
      </p:sp>
      <p:pic>
        <p:nvPicPr>
          <p:cNvPr id="8" name="图片 4" descr="IMG_20230605_205634"/>
          <p:cNvPicPr>
            <a:picLocks noChangeAspect="1"/>
          </p:cNvPicPr>
          <p:nvPr>
            <p:custDataLst>
              <p:tags r:id="rId3"/>
            </p:custDataLst>
          </p:nvPr>
        </p:nvPicPr>
        <p:blipFill>
          <a:blip r:embed="rId4"/>
          <a:stretch>
            <a:fillRect/>
          </a:stretch>
        </p:blipFill>
        <p:spPr>
          <a:xfrm>
            <a:off x="7336814" y="2321561"/>
            <a:ext cx="4855186" cy="3153893"/>
          </a:xfrm>
          <a:prstGeom prst="rect">
            <a:avLst/>
          </a:prstGeom>
        </p:spPr>
      </p:pic>
      <p:sp>
        <p:nvSpPr>
          <p:cNvPr id="11" name="文本框 10"/>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齐军 </a:t>
            </a:r>
            <a:r>
              <a:rPr lang="en-US" altLang="zh-CN" b="1" dirty="0">
                <a:solidFill>
                  <a:schemeClr val="tx2"/>
                </a:solidFill>
              </a:rPr>
              <a:t>Oliva</a:t>
            </a:r>
            <a:endParaRPr lang="en-US" altLang="zh-CN" b="1" dirty="0">
              <a:solidFill>
                <a:schemeClr val="tx2"/>
              </a:solidFill>
            </a:endParaRPr>
          </a:p>
        </p:txBody>
      </p:sp>
    </p:spTree>
    <p:custDataLst>
      <p:tags r:id="rId5"/>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9370" y="335915"/>
            <a:ext cx="12190730" cy="1129665"/>
            <a:chOff x="62" y="543"/>
            <a:chExt cx="19198" cy="1779"/>
          </a:xfrm>
        </p:grpSpPr>
        <p:grpSp>
          <p:nvGrpSpPr>
            <p:cNvPr id="4" name="组合 3"/>
            <p:cNvGrpSpPr/>
            <p:nvPr/>
          </p:nvGrpSpPr>
          <p:grpSpPr>
            <a:xfrm>
              <a:off x="4827" y="543"/>
              <a:ext cx="8403" cy="1779"/>
              <a:chOff x="4729" y="599"/>
              <a:chExt cx="8403" cy="1779"/>
            </a:xfrm>
          </p:grpSpPr>
          <p:pic>
            <p:nvPicPr>
              <p:cNvPr id="16" name="图片 15" descr="幻灯片1.4"/>
              <p:cNvPicPr>
                <a:picLocks noChangeAspect="1"/>
              </p:cNvPicPr>
              <p:nvPr/>
            </p:nvPicPr>
            <p:blipFill>
              <a:blip r:embed="rId1"/>
              <a:srcRect l="41754" t="34500" r="34524"/>
              <a:stretch>
                <a:fillRect/>
              </a:stretch>
            </p:blipFill>
            <p:spPr>
              <a:xfrm flipH="1">
                <a:off x="4729" y="599"/>
                <a:ext cx="1647" cy="1779"/>
              </a:xfrm>
              <a:prstGeom prst="rect">
                <a:avLst/>
              </a:prstGeom>
            </p:spPr>
          </p:pic>
          <p:pic>
            <p:nvPicPr>
              <p:cNvPr id="17" name="图片 16" descr="幻灯片1.4"/>
              <p:cNvPicPr>
                <a:picLocks noChangeAspect="1"/>
              </p:cNvPicPr>
              <p:nvPr/>
            </p:nvPicPr>
            <p:blipFill>
              <a:blip r:embed="rId1"/>
              <a:srcRect l="50842" t="40538" r="35647"/>
              <a:stretch>
                <a:fillRect/>
              </a:stretch>
            </p:blipFill>
            <p:spPr>
              <a:xfrm rot="900000">
                <a:off x="12701" y="1117"/>
                <a:ext cx="431" cy="743"/>
              </a:xfrm>
              <a:prstGeom prst="rect">
                <a:avLst/>
              </a:prstGeom>
            </p:spPr>
          </p:pic>
        </p:grpSp>
        <p:sp>
          <p:nvSpPr>
            <p:cNvPr id="18" name="文本框 17"/>
            <p:cNvSpPr txBox="1"/>
            <p:nvPr/>
          </p:nvSpPr>
          <p:spPr>
            <a:xfrm>
              <a:off x="62" y="1348"/>
              <a:ext cx="19198" cy="822"/>
            </a:xfrm>
            <a:prstGeom prst="rect">
              <a:avLst/>
            </a:prstGeom>
            <a:noFill/>
          </p:spPr>
          <p:txBody>
            <a:bodyPr wrap="square" rtlCol="0">
              <a:spAutoFit/>
            </a:bodyPr>
            <a:lstStyle/>
            <a:p>
              <a:pPr algn="ctr"/>
              <a:r>
                <a:rPr lang="en-US" altLang="zh-CN" sz="2800" spc="600" dirty="0">
                  <a:solidFill>
                    <a:srgbClr val="585455"/>
                  </a:solidFill>
                  <a:latin typeface="思源黑体 CN Bold" panose="020B0800000000000000" charset="-122"/>
                  <a:ea typeface="思源黑体 CN Bold" panose="020B0800000000000000" charset="-122"/>
                  <a:cs typeface="+mn-ea"/>
                  <a:sym typeface="+mn-lt"/>
                </a:rPr>
                <a:t>   </a:t>
              </a:r>
              <a:r>
                <a:rPr lang="en-US" altLang="zh-CN" sz="2800" spc="600" dirty="0">
                  <a:solidFill>
                    <a:srgbClr val="585455"/>
                  </a:solidFill>
                  <a:latin typeface="Arial Black" panose="020B0A04020102020204" pitchFamily="34" charset="0"/>
                  <a:ea typeface="字由点字虎啸体" panose="02010601030101010101" charset="-122"/>
                  <a:cs typeface="Arial Black" panose="020B0A04020102020204" pitchFamily="34" charset="0"/>
                  <a:sym typeface="+mn-lt"/>
                </a:rPr>
                <a:t>Option Selection </a:t>
              </a:r>
              <a:endParaRPr lang="en-US" altLang="zh-CN" sz="2800" spc="600" dirty="0">
                <a:solidFill>
                  <a:srgbClr val="585455"/>
                </a:solidFill>
                <a:latin typeface="Arial Black" panose="020B0A04020102020204" pitchFamily="34" charset="0"/>
                <a:ea typeface="字由点字虎啸体" panose="02010601030101010101" charset="-122"/>
                <a:cs typeface="Arial Black" panose="020B0A04020102020204" pitchFamily="34" charset="0"/>
                <a:sym typeface="+mn-lt"/>
              </a:endParaRPr>
            </a:p>
          </p:txBody>
        </p:sp>
      </p:grpSp>
      <p:sp>
        <p:nvSpPr>
          <p:cNvPr id="6" name="椭圆 5"/>
          <p:cNvSpPr/>
          <p:nvPr>
            <p:custDataLst>
              <p:tags r:id="rId2"/>
            </p:custDataLst>
          </p:nvPr>
        </p:nvSpPr>
        <p:spPr>
          <a:xfrm>
            <a:off x="3180715" y="637540"/>
            <a:ext cx="930275" cy="901700"/>
          </a:xfrm>
          <a:prstGeom prst="ellipse">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文本框 4"/>
          <p:cNvSpPr txBox="1"/>
          <p:nvPr/>
        </p:nvSpPr>
        <p:spPr>
          <a:xfrm>
            <a:off x="3314700" y="798195"/>
            <a:ext cx="1011555" cy="668020"/>
          </a:xfrm>
          <a:prstGeom prst="rect">
            <a:avLst/>
          </a:prstGeom>
          <a:noFill/>
        </p:spPr>
        <p:txBody>
          <a:bodyPr wrap="square" rtlCol="0">
            <a:noAutofit/>
          </a:bodyPr>
          <a:lstStyle/>
          <a:p>
            <a:r>
              <a:rPr lang="en-US" altLang="zh-CN" sz="2800" dirty="0">
                <a:solidFill>
                  <a:schemeClr val="bg1"/>
                </a:solidFill>
              </a:rPr>
              <a:t>3.3</a:t>
            </a:r>
            <a:endParaRPr lang="en-US" altLang="zh-CN" sz="2800" dirty="0">
              <a:solidFill>
                <a:schemeClr val="bg1"/>
              </a:solidFill>
            </a:endParaRPr>
          </a:p>
        </p:txBody>
      </p:sp>
      <p:graphicFrame>
        <p:nvGraphicFramePr>
          <p:cNvPr id="7" name="表格 6"/>
          <p:cNvGraphicFramePr/>
          <p:nvPr>
            <p:custDataLst>
              <p:tags r:id="rId3"/>
            </p:custDataLst>
          </p:nvPr>
        </p:nvGraphicFramePr>
        <p:xfrm>
          <a:off x="2317750" y="1849120"/>
          <a:ext cx="7087870" cy="4665980"/>
        </p:xfrm>
        <a:graphic>
          <a:graphicData uri="http://schemas.openxmlformats.org/drawingml/2006/table">
            <a:tbl>
              <a:tblPr/>
              <a:tblGrid>
                <a:gridCol w="1771015"/>
                <a:gridCol w="1771015"/>
                <a:gridCol w="1773555"/>
                <a:gridCol w="1772285"/>
              </a:tblGrid>
              <a:tr h="687705">
                <a:tc>
                  <a:txBody>
                    <a:bodyPr/>
                    <a:lstStyle/>
                    <a:p>
                      <a:pPr indent="0">
                        <a:buNone/>
                      </a:pPr>
                      <a:r>
                        <a:rPr lang="en-US" sz="1100" b="1">
                          <a:latin typeface="+mn-ea"/>
                          <a:ea typeface="+mn-ea"/>
                          <a:cs typeface="Times New Roman" panose="02020603050405020304" charset="0"/>
                        </a:rPr>
                        <a:t>Design options Design criteria</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dirty="0">
                          <a:latin typeface="+mn-ea"/>
                          <a:ea typeface="+mn-ea"/>
                          <a:cs typeface="Times New Roman" panose="02020603050405020304" charset="0"/>
                        </a:rPr>
                        <a:t> Artificial floating island</a:t>
                      </a:r>
                      <a:endParaRPr lang="en-US" altLang="en-US" sz="1100" b="1" dirty="0">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 Chemical treatment method</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 Physical adsorption precipitation method</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4975">
                <a:tc>
                  <a:txBody>
                    <a:bodyPr/>
                    <a:lstStyle/>
                    <a:p>
                      <a:pPr indent="0">
                        <a:buNone/>
                      </a:pPr>
                      <a:r>
                        <a:rPr lang="en-US" sz="1100" b="1">
                          <a:latin typeface="+mn-ea"/>
                          <a:ea typeface="+mn-ea"/>
                          <a:cs typeface="Times New Roman" panose="02020603050405020304" charset="0"/>
                        </a:rPr>
                        <a:t>Culturally appropriate</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4</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2</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3</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5610">
                <a:tc>
                  <a:txBody>
                    <a:bodyPr/>
                    <a:lstStyle/>
                    <a:p>
                      <a:pPr indent="0">
                        <a:buNone/>
                      </a:pPr>
                      <a:r>
                        <a:rPr lang="en-US" sz="1100" b="1">
                          <a:latin typeface="+mn-ea"/>
                          <a:ea typeface="+mn-ea"/>
                          <a:cs typeface="Times New Roman" panose="02020603050405020304" charset="0"/>
                        </a:rPr>
                        <a:t>Low cost</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dirty="0">
                          <a:latin typeface="+mn-ea"/>
                          <a:ea typeface="+mn-ea"/>
                          <a:cs typeface="Times New Roman" panose="02020603050405020304" charset="0"/>
                        </a:rPr>
                        <a:t>4</a:t>
                      </a:r>
                      <a:endParaRPr lang="en-US" altLang="en-US" sz="1100" b="1" dirty="0">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1</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5</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6245">
                <a:tc>
                  <a:txBody>
                    <a:bodyPr/>
                    <a:lstStyle/>
                    <a:p>
                      <a:pPr indent="0">
                        <a:buNone/>
                      </a:pPr>
                      <a:r>
                        <a:rPr lang="en-US" sz="1100" b="1">
                          <a:latin typeface="+mn-ea"/>
                          <a:ea typeface="+mn-ea"/>
                          <a:cs typeface="Times New Roman" panose="02020603050405020304" charset="0"/>
                        </a:rPr>
                        <a:t>Environmental protection</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5</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1</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4</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7040">
                <a:tc>
                  <a:txBody>
                    <a:bodyPr/>
                    <a:lstStyle/>
                    <a:p>
                      <a:pPr indent="0">
                        <a:buNone/>
                      </a:pPr>
                      <a:r>
                        <a:rPr lang="en-US" sz="1100" b="1">
                          <a:latin typeface="+mn-ea"/>
                          <a:ea typeface="+mn-ea"/>
                          <a:cs typeface="Times New Roman" panose="02020603050405020304" charset="0"/>
                        </a:rPr>
                        <a:t>Accessibility of construction</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3</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2</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4</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7040">
                <a:tc>
                  <a:txBody>
                    <a:bodyPr/>
                    <a:lstStyle/>
                    <a:p>
                      <a:pPr indent="0">
                        <a:buNone/>
                      </a:pPr>
                      <a:r>
                        <a:rPr lang="en-US" sz="1100" b="1">
                          <a:latin typeface="+mn-ea"/>
                          <a:ea typeface="+mn-ea"/>
                          <a:cs typeface="Times New Roman" panose="02020603050405020304" charset="0"/>
                        </a:rPr>
                        <a:t>Technicalenforceability</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2</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4</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4</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7675">
                <a:tc>
                  <a:txBody>
                    <a:bodyPr/>
                    <a:lstStyle/>
                    <a:p>
                      <a:pPr indent="0">
                        <a:buNone/>
                      </a:pPr>
                      <a:r>
                        <a:rPr lang="en-US" sz="1100" b="1">
                          <a:latin typeface="+mn-ea"/>
                          <a:ea typeface="+mn-ea"/>
                          <a:cs typeface="Times New Roman" panose="02020603050405020304" charset="0"/>
                        </a:rPr>
                        <a:t>High efficiency</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1</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5</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4</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6405">
                <a:tc>
                  <a:txBody>
                    <a:bodyPr/>
                    <a:lstStyle/>
                    <a:p>
                      <a:pPr indent="0">
                        <a:buNone/>
                      </a:pPr>
                      <a:r>
                        <a:rPr lang="en-US" sz="1100" b="1">
                          <a:latin typeface="+mn-ea"/>
                          <a:ea typeface="+mn-ea"/>
                          <a:cs typeface="Times New Roman" panose="02020603050405020304" charset="0"/>
                        </a:rPr>
                        <a:t>Energy utilization rate</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1</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4</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4</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8310">
                <a:tc>
                  <a:txBody>
                    <a:bodyPr/>
                    <a:lstStyle/>
                    <a:p>
                      <a:pPr indent="0">
                        <a:buNone/>
                      </a:pPr>
                      <a:r>
                        <a:rPr lang="en-US" sz="1100" b="1">
                          <a:latin typeface="+mn-ea"/>
                          <a:ea typeface="+mn-ea"/>
                          <a:cs typeface="Times New Roman" panose="02020603050405020304" charset="0"/>
                        </a:rPr>
                        <a:t>High safety performance</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5</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1</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1">
                          <a:latin typeface="+mn-ea"/>
                          <a:ea typeface="+mn-ea"/>
                          <a:cs typeface="Times New Roman" panose="02020603050405020304" charset="0"/>
                        </a:rPr>
                        <a:t>5</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4975">
                <a:tc>
                  <a:txBody>
                    <a:bodyPr/>
                    <a:lstStyle/>
                    <a:p>
                      <a:pPr indent="0">
                        <a:buNone/>
                      </a:pPr>
                      <a:r>
                        <a:rPr lang="en-US" sz="1100" b="1">
                          <a:latin typeface="+mn-ea"/>
                          <a:ea typeface="+mn-ea"/>
                          <a:cs typeface="Times New Roman" panose="02020603050405020304" charset="0"/>
                        </a:rPr>
                        <a:t>Total</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A0BB63"/>
                    </a:solidFill>
                  </a:tcPr>
                </a:tc>
                <a:tc>
                  <a:txBody>
                    <a:bodyPr/>
                    <a:lstStyle/>
                    <a:p>
                      <a:pPr indent="0">
                        <a:buNone/>
                      </a:pPr>
                      <a:r>
                        <a:rPr lang="en-US" sz="1100" b="1">
                          <a:latin typeface="+mn-ea"/>
                          <a:ea typeface="+mn-ea"/>
                          <a:cs typeface="Times New Roman" panose="02020603050405020304" charset="0"/>
                        </a:rPr>
                        <a:t>25</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A0BB63"/>
                    </a:solidFill>
                  </a:tcPr>
                </a:tc>
                <a:tc>
                  <a:txBody>
                    <a:bodyPr/>
                    <a:lstStyle/>
                    <a:p>
                      <a:pPr indent="0">
                        <a:buNone/>
                      </a:pPr>
                      <a:r>
                        <a:rPr lang="en-US" sz="1100" b="1">
                          <a:latin typeface="+mn-ea"/>
                          <a:ea typeface="+mn-ea"/>
                          <a:cs typeface="Times New Roman" panose="02020603050405020304" charset="0"/>
                        </a:rPr>
                        <a:t>20</a:t>
                      </a:r>
                      <a:endParaRPr lang="en-US" altLang="en-US" sz="1100" b="1">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A0BB63"/>
                    </a:solidFill>
                  </a:tcPr>
                </a:tc>
                <a:tc>
                  <a:txBody>
                    <a:bodyPr/>
                    <a:lstStyle/>
                    <a:p>
                      <a:pPr indent="0">
                        <a:buNone/>
                      </a:pPr>
                      <a:r>
                        <a:rPr lang="en-US" sz="1100" b="1" dirty="0">
                          <a:latin typeface="+mn-ea"/>
                          <a:ea typeface="+mn-ea"/>
                          <a:cs typeface="Times New Roman" panose="02020603050405020304" charset="0"/>
                        </a:rPr>
                        <a:t>33</a:t>
                      </a:r>
                      <a:endParaRPr lang="en-US" altLang="en-US" sz="1100" b="1" dirty="0">
                        <a:latin typeface="+mn-ea"/>
                        <a:ea typeface="+mn-ea"/>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A0BB63"/>
                    </a:solidFill>
                  </a:tcPr>
                </a:tc>
              </a:tr>
            </a:tbl>
          </a:graphicData>
        </a:graphic>
      </p:graphicFrame>
      <p:sp>
        <p:nvSpPr>
          <p:cNvPr id="10" name="文本框 9"/>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齐军 </a:t>
            </a:r>
            <a:r>
              <a:rPr lang="en-US" altLang="zh-CN" b="1" dirty="0">
                <a:solidFill>
                  <a:schemeClr val="tx2"/>
                </a:solidFill>
              </a:rPr>
              <a:t>Oliva</a:t>
            </a:r>
            <a:endParaRPr lang="en-US" altLang="zh-CN" b="1" dirty="0">
              <a:solidFill>
                <a:schemeClr val="tx2"/>
              </a:solidFill>
            </a:endParaRPr>
          </a:p>
        </p:txBody>
      </p:sp>
    </p:spTree>
    <p:custDataLst>
      <p:tags r:id="rId4"/>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3760108"/>
          <p:cNvPicPr>
            <a:picLocks noChangeAspect="1"/>
          </p:cNvPicPr>
          <p:nvPr/>
        </p:nvPicPr>
        <p:blipFill>
          <a:blip r:embed="rId1"/>
          <a:stretch>
            <a:fillRect/>
          </a:stretch>
        </p:blipFill>
        <p:spPr>
          <a:xfrm>
            <a:off x="3586480" y="1461135"/>
            <a:ext cx="5018405" cy="3596005"/>
          </a:xfrm>
          <a:prstGeom prst="rect">
            <a:avLst/>
          </a:prstGeom>
        </p:spPr>
      </p:pic>
      <p:sp>
        <p:nvSpPr>
          <p:cNvPr id="9" name="文本框 8"/>
          <p:cNvSpPr txBox="1"/>
          <p:nvPr/>
        </p:nvSpPr>
        <p:spPr>
          <a:xfrm>
            <a:off x="4826318" y="2379663"/>
            <a:ext cx="2539365" cy="1568450"/>
          </a:xfrm>
          <a:prstGeom prst="rect">
            <a:avLst/>
          </a:prstGeom>
          <a:noFill/>
        </p:spPr>
        <p:txBody>
          <a:bodyPr wrap="square" rtlCol="0">
            <a:spAutoFit/>
          </a:bodyPr>
          <a:lstStyle/>
          <a:p>
            <a:pPr algn="ctr">
              <a:lnSpc>
                <a:spcPct val="100000"/>
              </a:lnSpc>
            </a:pPr>
            <a:r>
              <a:rPr lang="en-US" altLang="zh-CN" sz="9600" b="1" spc="600" dirty="0">
                <a:solidFill>
                  <a:schemeClr val="bg2"/>
                </a:solidFill>
                <a:latin typeface="Times New Roman" panose="02020603050405020304" charset="0"/>
                <a:ea typeface="思源黑体 CN Heavy" panose="020B0A00000000000000" charset="-122"/>
                <a:cs typeface="Times New Roman" panose="02020603050405020304" charset="0"/>
                <a:sym typeface="+mn-lt"/>
              </a:rPr>
              <a:t>04</a:t>
            </a:r>
            <a:endParaRPr lang="en-US" altLang="zh-CN" sz="9600" b="1" spc="600" dirty="0">
              <a:solidFill>
                <a:schemeClr val="bg2"/>
              </a:solidFill>
              <a:latin typeface="Times New Roman" panose="02020603050405020304" charset="0"/>
              <a:ea typeface="思源黑体 CN Heavy" panose="020B0A00000000000000" charset="-122"/>
              <a:cs typeface="Times New Roman" panose="02020603050405020304" charset="0"/>
              <a:sym typeface="+mn-lt"/>
            </a:endParaRPr>
          </a:p>
        </p:txBody>
      </p:sp>
      <p:sp>
        <p:nvSpPr>
          <p:cNvPr id="32" name="文本框 31"/>
          <p:cNvSpPr txBox="1"/>
          <p:nvPr/>
        </p:nvSpPr>
        <p:spPr>
          <a:xfrm>
            <a:off x="76200" y="5257710"/>
            <a:ext cx="12192000" cy="707886"/>
          </a:xfrm>
          <a:prstGeom prst="rect">
            <a:avLst/>
          </a:prstGeom>
          <a:noFill/>
        </p:spPr>
        <p:txBody>
          <a:bodyPr wrap="square" rtlCol="0">
            <a:spAutoFit/>
          </a:bodyPr>
          <a:lstStyle/>
          <a:p>
            <a:pPr algn="ctr"/>
            <a:r>
              <a:rPr lang="en-US" altLang="zh-CN" sz="4000" spc="300" dirty="0">
                <a:solidFill>
                  <a:srgbClr val="585455"/>
                </a:solidFill>
                <a:latin typeface="Yu Gothic UI Semibold" panose="020B0700000000000000" pitchFamily="34" charset="-128"/>
                <a:ea typeface="Yu Gothic UI Semibold" panose="020B0700000000000000" pitchFamily="34" charset="-128"/>
                <a:cs typeface="+mn-ea"/>
                <a:sym typeface="+mn-lt"/>
              </a:rPr>
              <a:t>Proposed D</a:t>
            </a:r>
            <a:r>
              <a:rPr lang="zh-CN" altLang="en-US" sz="4000" spc="300" dirty="0">
                <a:solidFill>
                  <a:srgbClr val="585455"/>
                </a:solidFill>
                <a:latin typeface="Yu Gothic UI Semibold" panose="020B0700000000000000" pitchFamily="34" charset="-128"/>
                <a:ea typeface="Yu Gothic UI Semibold" panose="020B0700000000000000" pitchFamily="34" charset="-128"/>
                <a:cs typeface="+mn-ea"/>
                <a:sym typeface="+mn-lt"/>
              </a:rPr>
              <a:t>esign and </a:t>
            </a:r>
            <a:r>
              <a:rPr lang="en-US" altLang="zh-CN" sz="4000" spc="300" dirty="0">
                <a:solidFill>
                  <a:srgbClr val="585455"/>
                </a:solidFill>
                <a:latin typeface="Yu Gothic UI Semibold" panose="020B0700000000000000" pitchFamily="34" charset="-128"/>
                <a:ea typeface="Yu Gothic UI Semibold" panose="020B0700000000000000" pitchFamily="34" charset="-128"/>
                <a:cs typeface="+mn-ea"/>
                <a:sym typeface="+mn-lt"/>
              </a:rPr>
              <a:t>I</a:t>
            </a:r>
            <a:r>
              <a:rPr lang="zh-CN" altLang="en-US" sz="4000" spc="300" dirty="0">
                <a:solidFill>
                  <a:srgbClr val="585455"/>
                </a:solidFill>
                <a:latin typeface="Yu Gothic UI Semibold" panose="020B0700000000000000" pitchFamily="34" charset="-128"/>
                <a:ea typeface="Yu Gothic UI Semibold" panose="020B0700000000000000" pitchFamily="34" charset="-128"/>
                <a:cs typeface="+mn-ea"/>
                <a:sym typeface="+mn-lt"/>
              </a:rPr>
              <a:t>mplementation </a:t>
            </a:r>
            <a:r>
              <a:rPr lang="en-US" altLang="zh-CN" sz="4000" spc="300" dirty="0">
                <a:solidFill>
                  <a:srgbClr val="585455"/>
                </a:solidFill>
                <a:latin typeface="Yu Gothic UI Semibold" panose="020B0700000000000000" pitchFamily="34" charset="-128"/>
                <a:ea typeface="Yu Gothic UI Semibold" panose="020B0700000000000000" pitchFamily="34" charset="-128"/>
                <a:cs typeface="+mn-ea"/>
                <a:sym typeface="+mn-lt"/>
              </a:rPr>
              <a:t>Plan</a:t>
            </a:r>
            <a:endParaRPr lang="zh-CN" altLang="en-US" sz="4000" spc="300" dirty="0">
              <a:solidFill>
                <a:srgbClr val="585455"/>
              </a:solidFill>
              <a:latin typeface="Yu Gothic UI Semibold" panose="020B0700000000000000" pitchFamily="34" charset="-128"/>
              <a:ea typeface="Yu Gothic UI Semibold" panose="020B0700000000000000" pitchFamily="34" charset="-128"/>
              <a:cs typeface="+mn-ea"/>
              <a:sym typeface="+mn-lt"/>
            </a:endParaRPr>
          </a:p>
        </p:txBody>
      </p:sp>
      <p:sp>
        <p:nvSpPr>
          <p:cNvPr id="5" name="文本框 4"/>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况小媛颖 </a:t>
            </a:r>
            <a:r>
              <a:rPr lang="en-US" altLang="zh-CN" b="1" dirty="0">
                <a:solidFill>
                  <a:schemeClr val="tx2"/>
                </a:solidFill>
              </a:rPr>
              <a:t>Joy</a:t>
            </a:r>
            <a:endParaRPr lang="en-US" altLang="zh-CN" b="1" dirty="0">
              <a:solidFill>
                <a:schemeClr val="tx2"/>
              </a:solidFill>
            </a:endParaRPr>
          </a:p>
        </p:txBody>
      </p:sp>
    </p:spTree>
    <p:custDataLst>
      <p:tags r:id="rId2"/>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p:tgtEl>
                                          <p:spTgt spid="32"/>
                                        </p:tgtEl>
                                        <p:attrNameLst>
                                          <p:attrName>ppt_y</p:attrName>
                                        </p:attrNameLst>
                                      </p:cBhvr>
                                      <p:tavLst>
                                        <p:tav tm="0">
                                          <p:val>
                                            <p:strVal val="#ppt_y+#ppt_h*1.125000"/>
                                          </p:val>
                                        </p:tav>
                                        <p:tav tm="100000">
                                          <p:val>
                                            <p:strVal val="#ppt_y"/>
                                          </p:val>
                                        </p:tav>
                                      </p:tavLst>
                                    </p:anim>
                                    <p:animEffect transition="in" filter="wipe(up)">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幻灯片1.3"/>
          <p:cNvPicPr>
            <a:picLocks noChangeAspect="1"/>
          </p:cNvPicPr>
          <p:nvPr/>
        </p:nvPicPr>
        <p:blipFill>
          <a:blip r:embed="rId1"/>
          <a:stretch>
            <a:fillRect/>
          </a:stretch>
        </p:blipFill>
        <p:spPr>
          <a:xfrm flipH="1">
            <a:off x="1270" y="-1905"/>
            <a:ext cx="12192000" cy="6858635"/>
          </a:xfrm>
          <a:prstGeom prst="rect">
            <a:avLst/>
          </a:prstGeom>
        </p:spPr>
      </p:pic>
      <p:cxnSp>
        <p:nvCxnSpPr>
          <p:cNvPr id="19" name="直接连接符 18"/>
          <p:cNvCxnSpPr/>
          <p:nvPr/>
        </p:nvCxnSpPr>
        <p:spPr>
          <a:xfrm>
            <a:off x="1645285" y="1602105"/>
            <a:ext cx="3200400" cy="4057650"/>
          </a:xfrm>
          <a:prstGeom prst="line">
            <a:avLst/>
          </a:prstGeom>
          <a:ln w="12700">
            <a:solidFill>
              <a:srgbClr val="304F4E"/>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588135" y="1931035"/>
            <a:ext cx="10293985" cy="3315335"/>
            <a:chOff x="1960" y="2599"/>
            <a:chExt cx="16211" cy="5221"/>
          </a:xfrm>
        </p:grpSpPr>
        <p:grpSp>
          <p:nvGrpSpPr>
            <p:cNvPr id="6" name="组合 5"/>
            <p:cNvGrpSpPr/>
            <p:nvPr/>
          </p:nvGrpSpPr>
          <p:grpSpPr>
            <a:xfrm>
              <a:off x="1960" y="2679"/>
              <a:ext cx="3600" cy="1170"/>
              <a:chOff x="1960" y="2679"/>
              <a:chExt cx="3600" cy="1170"/>
            </a:xfrm>
          </p:grpSpPr>
          <p:sp>
            <p:nvSpPr>
              <p:cNvPr id="5" name="圆角矩形 4"/>
              <p:cNvSpPr/>
              <p:nvPr/>
            </p:nvSpPr>
            <p:spPr>
              <a:xfrm>
                <a:off x="1960" y="2679"/>
                <a:ext cx="3600" cy="1170"/>
              </a:xfrm>
              <a:prstGeom prst="roundRect">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62" y="2767"/>
                <a:ext cx="3598" cy="418"/>
              </a:xfrm>
              <a:prstGeom prst="rect">
                <a:avLst/>
              </a:prstGeom>
              <a:noFill/>
            </p:spPr>
            <p:txBody>
              <a:bodyPr wrap="square" rtlCol="0">
                <a:spAutoFit/>
              </a:bodyPr>
              <a:lstStyle/>
              <a:p>
                <a:pPr algn="ctr"/>
                <a:r>
                  <a:rPr lang="zh-CN" altLang="en-US" sz="1400" spc="600" dirty="0">
                    <a:solidFill>
                      <a:srgbClr val="FFFFFF"/>
                    </a:solidFill>
                    <a:latin typeface="思源黑体 CN Bold" panose="020B0800000000000000" charset="-122"/>
                    <a:ea typeface="思源黑体 CN Bold" panose="020B0800000000000000" charset="-122"/>
                    <a:cs typeface="+mn-ea"/>
                    <a:sym typeface="+mn-lt"/>
                  </a:rPr>
                  <a:t>Greywater collection device</a:t>
                </a:r>
                <a:endParaRPr lang="zh-CN" altLang="en-US" sz="1400" spc="600" dirty="0">
                  <a:solidFill>
                    <a:srgbClr val="FFFFFF"/>
                  </a:solidFill>
                  <a:latin typeface="思源黑体 CN Bold" panose="020B0800000000000000" charset="-122"/>
                  <a:ea typeface="思源黑体 CN Bold" panose="020B0800000000000000" charset="-122"/>
                  <a:cs typeface="+mn-ea"/>
                  <a:sym typeface="+mn-lt"/>
                </a:endParaRPr>
              </a:p>
            </p:txBody>
          </p:sp>
        </p:grpSp>
        <p:grpSp>
          <p:nvGrpSpPr>
            <p:cNvPr id="8" name="组合 7"/>
            <p:cNvGrpSpPr/>
            <p:nvPr/>
          </p:nvGrpSpPr>
          <p:grpSpPr>
            <a:xfrm>
              <a:off x="3300" y="4695"/>
              <a:ext cx="3600" cy="1218"/>
              <a:chOff x="1960" y="2409"/>
              <a:chExt cx="3600" cy="1218"/>
            </a:xfrm>
          </p:grpSpPr>
          <p:sp>
            <p:nvSpPr>
              <p:cNvPr id="9" name="圆角矩形 8"/>
              <p:cNvSpPr/>
              <p:nvPr/>
            </p:nvSpPr>
            <p:spPr>
              <a:xfrm>
                <a:off x="1960" y="2409"/>
                <a:ext cx="3600" cy="1170"/>
              </a:xfrm>
              <a:prstGeom prst="roundRect">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961" y="2466"/>
                <a:ext cx="3598" cy="1161"/>
              </a:xfrm>
              <a:prstGeom prst="rect">
                <a:avLst/>
              </a:prstGeom>
              <a:noFill/>
            </p:spPr>
            <p:txBody>
              <a:bodyPr wrap="square" rtlCol="0">
                <a:spAutoFit/>
              </a:bodyPr>
              <a:lstStyle/>
              <a:p>
                <a:pPr algn="ctr"/>
                <a:r>
                  <a:rPr lang="zh-CN" altLang="en-US" sz="1400" spc="600" dirty="0">
                    <a:solidFill>
                      <a:srgbClr val="FFFFFF"/>
                    </a:solidFill>
                    <a:latin typeface="思源黑体 CN Bold" panose="020B0800000000000000" charset="-122"/>
                    <a:ea typeface="思源黑体 CN Bold" panose="020B0800000000000000" charset="-122"/>
                    <a:cs typeface="+mn-ea"/>
                    <a:sym typeface="+mn-lt"/>
                  </a:rPr>
                  <a:t>Greywater </a:t>
                </a:r>
                <a:r>
                  <a:rPr lang="en-US" altLang="zh-CN" sz="1400" spc="600" dirty="0">
                    <a:solidFill>
                      <a:srgbClr val="FFFFFF"/>
                    </a:solidFill>
                    <a:latin typeface="思源黑体 CN Bold" panose="020B0800000000000000" charset="-122"/>
                    <a:ea typeface="思源黑体 CN Bold" panose="020B0800000000000000" charset="-122"/>
                    <a:cs typeface="+mn-ea"/>
                    <a:sym typeface="+mn-lt"/>
                  </a:rPr>
                  <a:t>processing</a:t>
                </a:r>
                <a:r>
                  <a:rPr lang="zh-CN" altLang="en-US" sz="1400" spc="600" dirty="0">
                    <a:solidFill>
                      <a:srgbClr val="FFFFFF"/>
                    </a:solidFill>
                    <a:latin typeface="思源黑体 CN Bold" panose="020B0800000000000000" charset="-122"/>
                    <a:ea typeface="思源黑体 CN Bold" panose="020B0800000000000000" charset="-122"/>
                    <a:cs typeface="+mn-ea"/>
                    <a:sym typeface="+mn-lt"/>
                  </a:rPr>
                  <a:t> device</a:t>
                </a:r>
                <a:endParaRPr lang="zh-CN" altLang="en-US" sz="1400" spc="600" dirty="0">
                  <a:solidFill>
                    <a:srgbClr val="FFFFFF"/>
                  </a:solidFill>
                  <a:latin typeface="思源黑体 CN Bold" panose="020B0800000000000000" charset="-122"/>
                  <a:ea typeface="思源黑体 CN Bold" panose="020B0800000000000000" charset="-122"/>
                  <a:cs typeface="+mn-ea"/>
                  <a:sym typeface="+mn-lt"/>
                </a:endParaRPr>
              </a:p>
            </p:txBody>
          </p:sp>
        </p:grpSp>
        <p:grpSp>
          <p:nvGrpSpPr>
            <p:cNvPr id="11" name="组合 10"/>
            <p:cNvGrpSpPr/>
            <p:nvPr/>
          </p:nvGrpSpPr>
          <p:grpSpPr>
            <a:xfrm>
              <a:off x="5064" y="6650"/>
              <a:ext cx="3600" cy="1170"/>
              <a:chOff x="1934" y="2049"/>
              <a:chExt cx="3600" cy="1170"/>
            </a:xfrm>
          </p:grpSpPr>
          <p:sp>
            <p:nvSpPr>
              <p:cNvPr id="12" name="圆角矩形 11"/>
              <p:cNvSpPr/>
              <p:nvPr/>
            </p:nvSpPr>
            <p:spPr>
              <a:xfrm>
                <a:off x="1934" y="2049"/>
                <a:ext cx="3600" cy="1170"/>
              </a:xfrm>
              <a:prstGeom prst="roundRect">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936" y="2049"/>
                <a:ext cx="3598" cy="1161"/>
              </a:xfrm>
              <a:prstGeom prst="rect">
                <a:avLst/>
              </a:prstGeom>
              <a:noFill/>
            </p:spPr>
            <p:txBody>
              <a:bodyPr wrap="square" rtlCol="0">
                <a:spAutoFit/>
              </a:bodyPr>
              <a:lstStyle/>
              <a:p>
                <a:pPr algn="ctr"/>
                <a:r>
                  <a:rPr lang="zh-CN" altLang="en-US" sz="1400" spc="600" dirty="0">
                    <a:solidFill>
                      <a:srgbClr val="FFFFFF"/>
                    </a:solidFill>
                    <a:latin typeface="思源黑体 CN Bold" panose="020B0800000000000000" charset="-122"/>
                    <a:ea typeface="思源黑体 CN Bold" panose="020B0800000000000000" charset="-122"/>
                    <a:cs typeface="+mn-ea"/>
                    <a:sym typeface="+mn-lt"/>
                  </a:rPr>
                  <a:t>Greywater exporting device</a:t>
                </a:r>
                <a:endParaRPr lang="zh-CN" altLang="en-US" sz="1400" spc="600" dirty="0">
                  <a:solidFill>
                    <a:srgbClr val="FFFFFF"/>
                  </a:solidFill>
                  <a:latin typeface="思源黑体 CN Bold" panose="020B0800000000000000" charset="-122"/>
                  <a:ea typeface="思源黑体 CN Bold" panose="020B0800000000000000" charset="-122"/>
                  <a:cs typeface="+mn-ea"/>
                  <a:sym typeface="+mn-lt"/>
                </a:endParaRPr>
              </a:p>
            </p:txBody>
          </p:sp>
        </p:grpSp>
        <p:sp>
          <p:nvSpPr>
            <p:cNvPr id="191" name="文本框 141"/>
            <p:cNvSpPr txBox="1"/>
            <p:nvPr/>
          </p:nvSpPr>
          <p:spPr>
            <a:xfrm>
              <a:off x="8648" y="2599"/>
              <a:ext cx="9523" cy="4970"/>
            </a:xfrm>
            <a:prstGeom prst="rect">
              <a:avLst/>
            </a:prstGeom>
            <a:noFill/>
          </p:spPr>
          <p:txBody>
            <a:bodyPr wrap="square" lIns="0" tIns="0" rIns="0" bIns="0">
              <a:noAutofit/>
            </a:bodyPr>
            <a:lstStyle/>
            <a:p>
              <a:pPr marL="179705" marR="0" lvl="0" indent="0" defTabSz="914400" fontAlgn="base">
                <a:lnSpc>
                  <a:spcPct val="150000"/>
                </a:lnSpc>
                <a:spcBef>
                  <a:spcPct val="0"/>
                </a:spcBef>
                <a:spcAft>
                  <a:spcPct val="0"/>
                </a:spcAft>
                <a:buClrTx/>
                <a:buSzTx/>
                <a:buFontTx/>
                <a:buNone/>
                <a:defRPr/>
              </a:pPr>
              <a:r>
                <a:rPr lang="zh-CN" altLang="en-US" sz="2000" spc="600" dirty="0">
                  <a:solidFill>
                    <a:srgbClr val="585455"/>
                  </a:solidFill>
                  <a:ea typeface="汉仪青云简" panose="00020600040101010101" charset="-122"/>
                  <a:cs typeface="+mn-lt"/>
                  <a:sym typeface="+mn-lt"/>
                </a:rPr>
                <a:t>Our final design scheme will be divided into </a:t>
              </a:r>
              <a:r>
                <a:rPr lang="zh-CN" altLang="en-US" sz="2000" u="sng" spc="600" dirty="0">
                  <a:solidFill>
                    <a:srgbClr val="585455"/>
                  </a:solidFill>
                  <a:ea typeface="汉仪青云简" panose="00020600040101010101" charset="-122"/>
                  <a:cs typeface="+mn-lt"/>
                  <a:sym typeface="+mn-lt"/>
                </a:rPr>
                <a:t>three processes</a:t>
              </a:r>
              <a:r>
                <a:rPr lang="zh-CN" altLang="en-US" sz="2000" spc="600" dirty="0">
                  <a:solidFill>
                    <a:srgbClr val="585455"/>
                  </a:solidFill>
                  <a:ea typeface="汉仪青云简" panose="00020600040101010101" charset="-122"/>
                  <a:cs typeface="+mn-lt"/>
                  <a:sym typeface="+mn-lt"/>
                </a:rPr>
                <a:t>, namely collection, processing and export. The following will be analyzed and studied from these three </a:t>
              </a:r>
              <a:r>
                <a:rPr lang="en-US" altLang="zh-CN" sz="2000" spc="600" dirty="0">
                  <a:solidFill>
                    <a:srgbClr val="585455"/>
                  </a:solidFill>
                  <a:ea typeface="汉仪青云简" panose="00020600040101010101" charset="-122"/>
                  <a:cs typeface="+mn-lt"/>
                  <a:sym typeface="+mn-lt"/>
                </a:rPr>
                <a:t>       </a:t>
              </a:r>
              <a:r>
                <a:rPr lang="zh-CN" altLang="en-US" sz="2000" spc="600" dirty="0">
                  <a:solidFill>
                    <a:srgbClr val="585455"/>
                  </a:solidFill>
                  <a:ea typeface="汉仪青云简" panose="00020600040101010101" charset="-122"/>
                  <a:cs typeface="+mn-lt"/>
                  <a:sym typeface="+mn-lt"/>
                </a:rPr>
                <a:t>aspects respectively.</a:t>
              </a:r>
              <a:endParaRPr kumimoji="0" lang="zh-CN" altLang="en-US" sz="2000" b="0" i="0" u="none" strike="noStrike" kern="0" cap="none" spc="0" normalizeH="0" baseline="0" noProof="0" dirty="0">
                <a:ln>
                  <a:noFill/>
                </a:ln>
                <a:solidFill>
                  <a:srgbClr val="000000"/>
                </a:solidFill>
                <a:effectLst/>
                <a:uLnTx/>
                <a:uFillTx/>
                <a:ea typeface="+mj-ea"/>
                <a:cs typeface="+mn-lt"/>
                <a:sym typeface="+mn-lt"/>
              </a:endParaRPr>
            </a:p>
          </p:txBody>
        </p:sp>
      </p:grpSp>
      <p:grpSp>
        <p:nvGrpSpPr>
          <p:cNvPr id="3" name="组合 2"/>
          <p:cNvGrpSpPr/>
          <p:nvPr/>
        </p:nvGrpSpPr>
        <p:grpSpPr>
          <a:xfrm>
            <a:off x="1270" y="326390"/>
            <a:ext cx="12190730" cy="1129665"/>
            <a:chOff x="2" y="543"/>
            <a:chExt cx="19198" cy="1779"/>
          </a:xfrm>
        </p:grpSpPr>
        <p:grpSp>
          <p:nvGrpSpPr>
            <p:cNvPr id="4" name="组合 3"/>
            <p:cNvGrpSpPr/>
            <p:nvPr/>
          </p:nvGrpSpPr>
          <p:grpSpPr>
            <a:xfrm>
              <a:off x="4827" y="543"/>
              <a:ext cx="8403" cy="1779"/>
              <a:chOff x="4729" y="599"/>
              <a:chExt cx="8403" cy="1779"/>
            </a:xfrm>
          </p:grpSpPr>
          <p:pic>
            <p:nvPicPr>
              <p:cNvPr id="16" name="图片 15" descr="幻灯片1.4"/>
              <p:cNvPicPr>
                <a:picLocks noChangeAspect="1"/>
              </p:cNvPicPr>
              <p:nvPr/>
            </p:nvPicPr>
            <p:blipFill>
              <a:blip r:embed="rId2"/>
              <a:srcRect l="41754" t="34500" r="34524"/>
              <a:stretch>
                <a:fillRect/>
              </a:stretch>
            </p:blipFill>
            <p:spPr>
              <a:xfrm flipH="1">
                <a:off x="4729" y="599"/>
                <a:ext cx="1647" cy="1779"/>
              </a:xfrm>
              <a:prstGeom prst="rect">
                <a:avLst/>
              </a:prstGeom>
            </p:spPr>
          </p:pic>
          <p:pic>
            <p:nvPicPr>
              <p:cNvPr id="17" name="图片 16" descr="幻灯片1.4"/>
              <p:cNvPicPr>
                <a:picLocks noChangeAspect="1"/>
              </p:cNvPicPr>
              <p:nvPr/>
            </p:nvPicPr>
            <p:blipFill>
              <a:blip r:embed="rId2"/>
              <a:srcRect l="50842" t="40538" r="35647"/>
              <a:stretch>
                <a:fillRect/>
              </a:stretch>
            </p:blipFill>
            <p:spPr>
              <a:xfrm rot="900000">
                <a:off x="12701" y="1117"/>
                <a:ext cx="431" cy="743"/>
              </a:xfrm>
              <a:prstGeom prst="rect">
                <a:avLst/>
              </a:prstGeom>
            </p:spPr>
          </p:pic>
        </p:grpSp>
        <p:sp>
          <p:nvSpPr>
            <p:cNvPr id="18" name="文本框 17"/>
            <p:cNvSpPr txBox="1"/>
            <p:nvPr/>
          </p:nvSpPr>
          <p:spPr>
            <a:xfrm>
              <a:off x="2" y="1348"/>
              <a:ext cx="19198" cy="822"/>
            </a:xfrm>
            <a:prstGeom prst="rect">
              <a:avLst/>
            </a:prstGeom>
            <a:noFill/>
          </p:spPr>
          <p:txBody>
            <a:bodyPr wrap="square" rtlCol="0">
              <a:spAutoFit/>
            </a:bodyPr>
            <a:lstStyle/>
            <a:p>
              <a:pPr algn="ctr"/>
              <a:r>
                <a:rPr lang="en-US" altLang="zh-CN" sz="2800" spc="600" dirty="0">
                  <a:solidFill>
                    <a:srgbClr val="585455"/>
                  </a:solidFill>
                  <a:latin typeface="Berlin Sans FB Demi" panose="020E0802020502020306" charset="0"/>
                  <a:ea typeface="思源黑体 CN Bold" panose="020B0800000000000000" charset="-122"/>
                  <a:cs typeface="Berlin Sans FB Demi" panose="020E0802020502020306" charset="0"/>
                  <a:sym typeface="+mn-lt"/>
                </a:rPr>
                <a:t>Final design</a:t>
              </a:r>
              <a:endParaRPr lang="en-US" altLang="zh-CN" sz="2800" spc="600" dirty="0">
                <a:solidFill>
                  <a:srgbClr val="585455"/>
                </a:solidFill>
                <a:latin typeface="Berlin Sans FB Demi" panose="020E0802020502020306" charset="0"/>
                <a:ea typeface="思源黑体 CN Bold" panose="020B0800000000000000" charset="-122"/>
                <a:cs typeface="Berlin Sans FB Demi" panose="020E0802020502020306" charset="0"/>
                <a:sym typeface="+mn-lt"/>
              </a:endParaRPr>
            </a:p>
          </p:txBody>
        </p:sp>
      </p:grpSp>
      <p:sp>
        <p:nvSpPr>
          <p:cNvPr id="21" name="文本框 20"/>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况小媛颖 </a:t>
            </a:r>
            <a:r>
              <a:rPr lang="en-US" altLang="zh-CN" b="1" dirty="0">
                <a:solidFill>
                  <a:schemeClr val="tx2"/>
                </a:solidFill>
              </a:rPr>
              <a:t>Joy</a:t>
            </a:r>
            <a:endParaRPr lang="en-US" altLang="zh-CN" b="1" dirty="0">
              <a:solidFill>
                <a:schemeClr val="tx2"/>
              </a:solidFill>
            </a:endParaRPr>
          </a:p>
        </p:txBody>
      </p:sp>
    </p:spTree>
    <p:custDataLst>
      <p:tags r:id="rId3"/>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8" presetClass="entr" presetSubtype="12"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strips(downLeft)">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12525" y="3089255"/>
            <a:ext cx="10205166" cy="923330"/>
          </a:xfrm>
          <a:prstGeom prst="rect">
            <a:avLst/>
          </a:prstGeom>
          <a:noFill/>
        </p:spPr>
        <p:txBody>
          <a:bodyPr wrap="none" lIns="91440" tIns="45720" rIns="91440" bIns="45720">
            <a:spAutoFit/>
          </a:bodyPr>
          <a:lstStyle/>
          <a:p>
            <a:pPr algn="ctr"/>
            <a:r>
              <a:rPr lang="en-US" altLang="zh-CN" sz="5400" b="1" cap="none" spc="0" dirty="0">
                <a:ln w="12700">
                  <a:solidFill>
                    <a:schemeClr val="accent5"/>
                  </a:solidFill>
                  <a:prstDash val="solid"/>
                </a:ln>
                <a:solidFill>
                  <a:schemeClr val="accent6">
                    <a:lumMod val="75000"/>
                  </a:schemeClr>
                </a:solidFill>
                <a:effectLst/>
              </a:rPr>
              <a:t>Part1</a:t>
            </a:r>
            <a:r>
              <a:rPr lang="en-US" altLang="zh-CN" sz="5400" b="1" dirty="0">
                <a:ln w="12700">
                  <a:solidFill>
                    <a:schemeClr val="accent5"/>
                  </a:solidFill>
                  <a:prstDash val="solid"/>
                </a:ln>
                <a:solidFill>
                  <a:schemeClr val="accent6">
                    <a:lumMod val="75000"/>
                  </a:schemeClr>
                </a:solidFill>
              </a:rPr>
              <a:t>: Greywater collection device</a:t>
            </a:r>
            <a:r>
              <a:rPr lang="zh-CN" altLang="en-US" sz="5400" b="1" dirty="0">
                <a:ln w="12700">
                  <a:solidFill>
                    <a:schemeClr val="accent5"/>
                  </a:solidFill>
                  <a:prstDash val="solid"/>
                </a:ln>
                <a:solidFill>
                  <a:schemeClr val="accent6">
                    <a:lumMod val="75000"/>
                  </a:schemeClr>
                </a:solidFill>
              </a:rPr>
              <a:t> </a:t>
            </a:r>
            <a:endParaRPr lang="zh-CN" altLang="en-US" sz="5400" b="1" cap="none" spc="0" dirty="0">
              <a:ln w="12700">
                <a:solidFill>
                  <a:schemeClr val="accent5"/>
                </a:solidFill>
                <a:prstDash val="solid"/>
              </a:ln>
              <a:solidFill>
                <a:schemeClr val="accent6">
                  <a:lumMod val="75000"/>
                </a:schemeClr>
              </a:solidFill>
              <a:effectLst/>
            </a:endParaRPr>
          </a:p>
        </p:txBody>
      </p:sp>
      <p:sp>
        <p:nvSpPr>
          <p:cNvPr id="3" name="文本框 2"/>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况小媛颖 </a:t>
            </a:r>
            <a:r>
              <a:rPr lang="en-US" altLang="zh-CN" b="1" dirty="0">
                <a:solidFill>
                  <a:schemeClr val="tx2"/>
                </a:solidFill>
              </a:rPr>
              <a:t>Joy</a:t>
            </a:r>
            <a:endParaRPr lang="en-US" altLang="zh-CN" b="1" dirty="0">
              <a:solidFill>
                <a:schemeClr val="tx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673860" y="1976755"/>
            <a:ext cx="8916670" cy="4175125"/>
            <a:chOff x="2636" y="2756"/>
            <a:chExt cx="14042" cy="6575"/>
          </a:xfrm>
        </p:grpSpPr>
        <p:grpSp>
          <p:nvGrpSpPr>
            <p:cNvPr id="25" name="组合 24"/>
            <p:cNvGrpSpPr/>
            <p:nvPr/>
          </p:nvGrpSpPr>
          <p:grpSpPr>
            <a:xfrm>
              <a:off x="6908" y="3199"/>
              <a:ext cx="5460" cy="5397"/>
              <a:chOff x="6908" y="3199"/>
              <a:chExt cx="5460" cy="5397"/>
            </a:xfrm>
          </p:grpSpPr>
          <p:sp>
            <p:nvSpPr>
              <p:cNvPr id="6" name="椭圆 6"/>
              <p:cNvSpPr/>
              <p:nvPr/>
            </p:nvSpPr>
            <p:spPr>
              <a:xfrm flipH="1" flipV="1">
                <a:off x="9710" y="5622"/>
                <a:ext cx="2583" cy="2974"/>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rgbClr val="304F4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chemeClr val="bg1">
                      <a:lumMod val="95000"/>
                    </a:schemeClr>
                  </a:solidFill>
                  <a:effectLst/>
                  <a:uLnTx/>
                  <a:uFillTx/>
                  <a:latin typeface="微软雅黑" panose="020B0503020204020204" charset="-122"/>
                  <a:ea typeface="微软雅黑" panose="020B0503020204020204" charset="-122"/>
                </a:endParaRPr>
              </a:p>
            </p:txBody>
          </p:sp>
          <p:sp>
            <p:nvSpPr>
              <p:cNvPr id="7" name="椭圆 61"/>
              <p:cNvSpPr/>
              <p:nvPr/>
            </p:nvSpPr>
            <p:spPr>
              <a:xfrm flipH="1" flipV="1">
                <a:off x="6908" y="6013"/>
                <a:ext cx="2974" cy="258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rgbClr val="798E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chemeClr val="bg1">
                      <a:lumMod val="95000"/>
                    </a:schemeClr>
                  </a:solidFill>
                  <a:effectLst/>
                  <a:uLnTx/>
                  <a:uFillTx/>
                  <a:latin typeface="微软雅黑" panose="020B0503020204020204" charset="-122"/>
                  <a:ea typeface="微软雅黑" panose="020B0503020204020204" charset="-122"/>
                </a:endParaRPr>
              </a:p>
            </p:txBody>
          </p:sp>
          <p:sp>
            <p:nvSpPr>
              <p:cNvPr id="8" name="椭圆 6"/>
              <p:cNvSpPr/>
              <p:nvPr/>
            </p:nvSpPr>
            <p:spPr>
              <a:xfrm>
                <a:off x="6908" y="3199"/>
                <a:ext cx="2583" cy="2974"/>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rgbClr val="304F4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dirty="0">
                  <a:ln>
                    <a:noFill/>
                  </a:ln>
                  <a:solidFill>
                    <a:schemeClr val="bg1">
                      <a:lumMod val="95000"/>
                    </a:schemeClr>
                  </a:solidFill>
                  <a:effectLst/>
                  <a:uLnTx/>
                  <a:uFillTx/>
                  <a:latin typeface="微软雅黑" panose="020B0503020204020204" charset="-122"/>
                  <a:ea typeface="微软雅黑" panose="020B0503020204020204" charset="-122"/>
                </a:endParaRPr>
              </a:p>
            </p:txBody>
          </p:sp>
          <p:sp>
            <p:nvSpPr>
              <p:cNvPr id="9" name="椭圆 61"/>
              <p:cNvSpPr/>
              <p:nvPr/>
            </p:nvSpPr>
            <p:spPr>
              <a:xfrm>
                <a:off x="9299" y="3211"/>
                <a:ext cx="2974" cy="258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rgbClr val="74976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rgbClr val="3DA98E"/>
                  </a:solidFill>
                  <a:effectLst/>
                  <a:uLnTx/>
                  <a:uFillTx/>
                  <a:latin typeface="微软雅黑" panose="020B0503020204020204" charset="-122"/>
                  <a:ea typeface="微软雅黑" panose="020B0503020204020204" charset="-122"/>
                </a:endParaRPr>
              </a:p>
            </p:txBody>
          </p:sp>
          <p:sp>
            <p:nvSpPr>
              <p:cNvPr id="10" name="TextBox 121"/>
              <p:cNvSpPr txBox="1"/>
              <p:nvPr/>
            </p:nvSpPr>
            <p:spPr>
              <a:xfrm>
                <a:off x="6908" y="4002"/>
                <a:ext cx="2440" cy="1163"/>
              </a:xfrm>
              <a:prstGeom prst="rect">
                <a:avLst/>
              </a:prstGeom>
              <a:noFill/>
            </p:spPr>
            <p:txBody>
              <a:bodyPr wrap="square" lIns="0" tIns="0" rIns="0" bIns="0" rtlCol="0">
                <a:spAutoFit/>
              </a:bodyPr>
              <a:lstStyle/>
              <a:p>
                <a:pPr marL="0" marR="0" lvl="0" algn="ctr" defTabSz="914400" eaLnBrk="1" fontAlgn="auto" latinLnBrk="0" hangingPunct="1">
                  <a:lnSpc>
                    <a:spcPct val="100000"/>
                  </a:lnSpc>
                  <a:spcBef>
                    <a:spcPts val="0"/>
                  </a:spcBef>
                  <a:buClrTx/>
                  <a:buSzTx/>
                  <a:buFontTx/>
                  <a:buNone/>
                </a:pPr>
                <a:r>
                  <a:rPr lang="en-US" altLang="zh-CN" sz="2400" spc="300" dirty="0">
                    <a:solidFill>
                      <a:schemeClr val="bg1"/>
                    </a:solidFill>
                    <a:latin typeface="思源黑体 CN Heavy" panose="020B0A00000000000000" charset="-122"/>
                    <a:ea typeface="思源黑体 CN Heavy" panose="020B0A00000000000000" charset="-122"/>
                    <a:cs typeface="+mn-ea"/>
                  </a:rPr>
                  <a:t>washing area</a:t>
                </a:r>
                <a:endParaRPr lang="en-US" altLang="zh-CN" sz="2400" spc="300" dirty="0">
                  <a:solidFill>
                    <a:schemeClr val="bg1"/>
                  </a:solidFill>
                  <a:latin typeface="思源黑体 CN Heavy" panose="020B0A00000000000000" charset="-122"/>
                  <a:ea typeface="思源黑体 CN Heavy" panose="020B0A00000000000000" charset="-122"/>
                  <a:cs typeface="+mn-ea"/>
                </a:endParaRPr>
              </a:p>
            </p:txBody>
          </p:sp>
          <p:sp>
            <p:nvSpPr>
              <p:cNvPr id="11" name="TextBox 122"/>
              <p:cNvSpPr txBox="1"/>
              <p:nvPr/>
            </p:nvSpPr>
            <p:spPr>
              <a:xfrm>
                <a:off x="9710" y="3905"/>
                <a:ext cx="2198" cy="1163"/>
              </a:xfrm>
              <a:prstGeom prst="rect">
                <a:avLst/>
              </a:prstGeom>
              <a:noFill/>
            </p:spPr>
            <p:txBody>
              <a:bodyPr wrap="square" lIns="0" tIns="0" rIns="0" bIns="0" rtlCol="0">
                <a:spAutoFit/>
              </a:bodyPr>
              <a:lstStyle/>
              <a:p>
                <a:pPr marL="0" marR="0" lvl="0" algn="ctr" defTabSz="914400" eaLnBrk="1" fontAlgn="auto" latinLnBrk="0" hangingPunct="1">
                  <a:lnSpc>
                    <a:spcPct val="100000"/>
                  </a:lnSpc>
                  <a:spcBef>
                    <a:spcPts val="0"/>
                  </a:spcBef>
                  <a:buClrTx/>
                  <a:buSzTx/>
                  <a:buFontTx/>
                  <a:buNone/>
                </a:pPr>
                <a:r>
                  <a:rPr kumimoji="0" lang="en-US" altLang="zh-CN" sz="2400" i="0" u="none" strike="noStrike" cap="none" spc="300" normalizeH="0" baseline="0" dirty="0">
                    <a:solidFill>
                      <a:schemeClr val="bg1"/>
                    </a:solidFill>
                    <a:latin typeface="思源黑体 CN Heavy" panose="020B0A00000000000000" charset="-122"/>
                    <a:ea typeface="思源黑体 CN Heavy" panose="020B0A00000000000000" charset="-122"/>
                    <a:cs typeface="+mn-ea"/>
                  </a:rPr>
                  <a:t>cooking area</a:t>
                </a:r>
                <a:endParaRPr kumimoji="0" lang="en-US" altLang="zh-CN" sz="2400" i="0" u="none" strike="noStrike" cap="none" spc="300" normalizeH="0" baseline="0" dirty="0">
                  <a:solidFill>
                    <a:schemeClr val="bg1"/>
                  </a:solidFill>
                  <a:latin typeface="思源黑体 CN Heavy" panose="020B0A00000000000000" charset="-122"/>
                  <a:ea typeface="思源黑体 CN Heavy" panose="020B0A00000000000000" charset="-122"/>
                  <a:cs typeface="+mn-ea"/>
                </a:endParaRPr>
              </a:p>
            </p:txBody>
          </p:sp>
          <p:sp>
            <p:nvSpPr>
              <p:cNvPr id="12" name="TextBox 123"/>
              <p:cNvSpPr txBox="1"/>
              <p:nvPr/>
            </p:nvSpPr>
            <p:spPr>
              <a:xfrm>
                <a:off x="7040" y="6864"/>
                <a:ext cx="2670" cy="1208"/>
              </a:xfrm>
              <a:prstGeom prst="rect">
                <a:avLst/>
              </a:prstGeom>
              <a:noFill/>
            </p:spPr>
            <p:txBody>
              <a:bodyPr wrap="square" lIns="0" tIns="0" rIns="0" bIns="0" rtlCol="0">
                <a:noAutofit/>
              </a:bodyPr>
              <a:lstStyle/>
              <a:p>
                <a:pPr marL="0" marR="0" lvl="0" algn="ctr" defTabSz="914400" eaLnBrk="1" fontAlgn="auto" latinLnBrk="0" hangingPunct="1">
                  <a:lnSpc>
                    <a:spcPct val="100000"/>
                  </a:lnSpc>
                  <a:spcBef>
                    <a:spcPts val="0"/>
                  </a:spcBef>
                  <a:buClrTx/>
                  <a:buSzTx/>
                  <a:buFontTx/>
                  <a:buNone/>
                </a:pPr>
                <a:r>
                  <a:rPr kumimoji="0" lang="zh-CN" altLang="en-US" sz="2000" i="0" u="none" strike="noStrike" cap="none" spc="300" normalizeH="0" baseline="0" dirty="0">
                    <a:solidFill>
                      <a:schemeClr val="bg1"/>
                    </a:solidFill>
                    <a:latin typeface="思源黑体 CN Heavy" panose="020B0A00000000000000" charset="-122"/>
                    <a:ea typeface="思源黑体 CN Heavy" panose="020B0A00000000000000" charset="-122"/>
                    <a:cs typeface="+mn-ea"/>
                  </a:rPr>
                  <a:t>confluence</a:t>
                </a:r>
                <a:endParaRPr kumimoji="0" lang="zh-CN" altLang="en-US" sz="2000" i="0" u="none" strike="noStrike" cap="none" spc="300" normalizeH="0" baseline="0" dirty="0">
                  <a:solidFill>
                    <a:schemeClr val="bg1"/>
                  </a:solidFill>
                  <a:latin typeface="思源黑体 CN Heavy" panose="020B0A00000000000000" charset="-122"/>
                  <a:ea typeface="思源黑体 CN Heavy" panose="020B0A00000000000000" charset="-122"/>
                  <a:cs typeface="+mn-ea"/>
                </a:endParaRPr>
              </a:p>
            </p:txBody>
          </p:sp>
          <p:sp>
            <p:nvSpPr>
              <p:cNvPr id="13" name="TextBox 124"/>
              <p:cNvSpPr txBox="1"/>
              <p:nvPr/>
            </p:nvSpPr>
            <p:spPr>
              <a:xfrm>
                <a:off x="9995" y="6762"/>
                <a:ext cx="2373" cy="597"/>
              </a:xfrm>
              <a:prstGeom prst="rect">
                <a:avLst/>
              </a:prstGeom>
              <a:noFill/>
            </p:spPr>
            <p:txBody>
              <a:bodyPr wrap="square" lIns="0" tIns="0" rIns="0" bIns="0" rtlCol="0">
                <a:noAutofit/>
              </a:bodyPr>
              <a:lstStyle/>
              <a:p>
                <a:pPr marL="0" marR="0" lvl="0" algn="ctr" defTabSz="914400" eaLnBrk="1" fontAlgn="auto" latinLnBrk="0" hangingPunct="1">
                  <a:lnSpc>
                    <a:spcPct val="100000"/>
                  </a:lnSpc>
                  <a:spcBef>
                    <a:spcPts val="0"/>
                  </a:spcBef>
                  <a:buClrTx/>
                  <a:buSzTx/>
                  <a:buFontTx/>
                  <a:buNone/>
                </a:pPr>
                <a:r>
                  <a:rPr lang="en-US" altLang="zh-CN" sz="2400" spc="300" dirty="0">
                    <a:solidFill>
                      <a:schemeClr val="bg1"/>
                    </a:solidFill>
                    <a:latin typeface="思源黑体 CN Heavy" panose="020B0A00000000000000" charset="-122"/>
                    <a:ea typeface="思源黑体 CN Heavy" panose="020B0A00000000000000" charset="-122"/>
                    <a:cs typeface="+mn-ea"/>
                  </a:rPr>
                  <a:t>prototype</a:t>
                </a:r>
                <a:endParaRPr lang="en-US" altLang="zh-CN" sz="2400" spc="300" dirty="0">
                  <a:solidFill>
                    <a:schemeClr val="bg1"/>
                  </a:solidFill>
                  <a:latin typeface="思源黑体 CN Heavy" panose="020B0A00000000000000" charset="-122"/>
                  <a:ea typeface="思源黑体 CN Heavy" panose="020B0A00000000000000" charset="-122"/>
                  <a:cs typeface="+mn-ea"/>
                </a:endParaRPr>
              </a:p>
            </p:txBody>
          </p:sp>
        </p:grpSp>
        <p:sp>
          <p:nvSpPr>
            <p:cNvPr id="5" name="文本框 4"/>
            <p:cNvSpPr txBox="1"/>
            <p:nvPr/>
          </p:nvSpPr>
          <p:spPr>
            <a:xfrm>
              <a:off x="2636" y="2833"/>
              <a:ext cx="3677" cy="3706"/>
            </a:xfrm>
            <a:prstGeom prst="rect">
              <a:avLst/>
            </a:prstGeom>
            <a:noFill/>
            <a:effectLst/>
          </p:spPr>
          <p:txBody>
            <a:bodyPr wrap="square" rtlCol="0">
              <a:spAutoFit/>
            </a:bodyPr>
            <a:lstStyle/>
            <a:p>
              <a:pPr algn="l" fontAlgn="base">
                <a:lnSpc>
                  <a:spcPct val="150000"/>
                </a:lnSpc>
                <a:buClrTx/>
                <a:buSzTx/>
                <a:buFontTx/>
                <a:defRPr/>
              </a:pPr>
              <a:r>
                <a:rPr lang="zh-CN" altLang="en-US" sz="1400" kern="0" noProof="0" dirty="0">
                  <a:ln>
                    <a:noFill/>
                  </a:ln>
                  <a:solidFill>
                    <a:srgbClr val="585455"/>
                  </a:solidFill>
                  <a:effectLst/>
                  <a:uLnTx/>
                  <a:uFillTx/>
                  <a:latin typeface="+mj-ea"/>
                  <a:ea typeface="+mj-ea"/>
                  <a:cs typeface="+mj-ea"/>
                </a:rPr>
                <a:t>The greywater that people produced in washing area like bath water, laundry water is  collected by drainage pipe and pooled into the water tank. </a:t>
              </a:r>
              <a:endParaRPr lang="zh-CN" altLang="en-US" sz="1400" kern="0" noProof="0" dirty="0">
                <a:ln>
                  <a:noFill/>
                </a:ln>
                <a:solidFill>
                  <a:srgbClr val="585455"/>
                </a:solidFill>
                <a:effectLst/>
                <a:uLnTx/>
                <a:uFillTx/>
                <a:latin typeface="+mj-ea"/>
                <a:ea typeface="+mj-ea"/>
                <a:cs typeface="+mj-ea"/>
              </a:endParaRPr>
            </a:p>
          </p:txBody>
        </p:sp>
        <p:sp>
          <p:nvSpPr>
            <p:cNvPr id="191" name="文本框 141"/>
            <p:cNvSpPr txBox="1"/>
            <p:nvPr/>
          </p:nvSpPr>
          <p:spPr>
            <a:xfrm>
              <a:off x="2636" y="6732"/>
              <a:ext cx="3679" cy="2599"/>
            </a:xfrm>
            <a:prstGeom prst="rect">
              <a:avLst/>
            </a:prstGeom>
            <a:noFill/>
          </p:spPr>
          <p:txBody>
            <a:bodyPr wrap="square" lIns="0" tIns="0" rIns="0" bIns="0">
              <a:noAutofit/>
            </a:bodyPr>
            <a:lstStyle/>
            <a:p>
              <a:pPr marL="0" marR="0" lvl="0" algn="l" defTabSz="914400" eaLnBrk="1" fontAlgn="base" latinLnBrk="0" hangingPunct="1">
                <a:lnSpc>
                  <a:spcPct val="150000"/>
                </a:lnSpc>
                <a:buClrTx/>
                <a:buSzTx/>
                <a:buFontTx/>
                <a:buNone/>
                <a:defRPr/>
              </a:pPr>
              <a:r>
                <a:rPr lang="zh-CN" altLang="en-US" sz="1400" kern="0" noProof="0" dirty="0">
                  <a:ln>
                    <a:noFill/>
                  </a:ln>
                  <a:solidFill>
                    <a:srgbClr val="585455"/>
                  </a:solidFill>
                  <a:effectLst/>
                  <a:uLnTx/>
                  <a:uFillTx/>
                  <a:latin typeface="+mj-ea"/>
                  <a:ea typeface="+mj-ea"/>
                  <a:cs typeface="+mj-ea"/>
                  <a:sym typeface="+mn-lt"/>
                </a:rPr>
                <a:t>The greywater collected from washing area and cooking area are pooled in the greywater treatment device.</a:t>
              </a:r>
              <a:endParaRPr lang="zh-CN" altLang="en-US" sz="1400" kern="0" noProof="0" dirty="0">
                <a:ln>
                  <a:noFill/>
                </a:ln>
                <a:solidFill>
                  <a:srgbClr val="585455"/>
                </a:solidFill>
                <a:effectLst/>
                <a:uLnTx/>
                <a:uFillTx/>
                <a:latin typeface="+mj-ea"/>
                <a:ea typeface="+mj-ea"/>
                <a:cs typeface="+mj-ea"/>
                <a:sym typeface="+mn-lt"/>
              </a:endParaRPr>
            </a:p>
          </p:txBody>
        </p:sp>
        <p:sp>
          <p:nvSpPr>
            <p:cNvPr id="23" name="文本框 141"/>
            <p:cNvSpPr txBox="1"/>
            <p:nvPr/>
          </p:nvSpPr>
          <p:spPr>
            <a:xfrm>
              <a:off x="12999" y="2756"/>
              <a:ext cx="3679" cy="1844"/>
            </a:xfrm>
            <a:prstGeom prst="rect">
              <a:avLst/>
            </a:prstGeom>
            <a:noFill/>
          </p:spPr>
          <p:txBody>
            <a:bodyPr wrap="square" lIns="0" tIns="0" rIns="0" bIns="0">
              <a:noAutofit/>
            </a:bodyPr>
            <a:lstStyle/>
            <a:p>
              <a:pPr marL="0" marR="0" lvl="0" algn="l" defTabSz="914400" eaLnBrk="1" fontAlgn="base" latinLnBrk="0" hangingPunct="1">
                <a:lnSpc>
                  <a:spcPct val="150000"/>
                </a:lnSpc>
                <a:buClrTx/>
                <a:buSzTx/>
                <a:buFontTx/>
                <a:buNone/>
                <a:defRPr/>
              </a:pPr>
              <a:r>
                <a:rPr lang="zh-CN" altLang="en-US" sz="1400" kern="0" noProof="0" dirty="0">
                  <a:ln>
                    <a:noFill/>
                  </a:ln>
                  <a:solidFill>
                    <a:srgbClr val="585455"/>
                  </a:solidFill>
                  <a:effectLst/>
                  <a:uLnTx/>
                  <a:uFillTx/>
                  <a:latin typeface="+mj-ea"/>
                  <a:ea typeface="+mj-ea"/>
                  <a:cs typeface="+mj-ea"/>
                  <a:sym typeface="+mn-lt"/>
                </a:rPr>
                <a:t>The greywater that people produced in cooking area like water used to wash vegetable, dishwashing water is collected by pipe and pooled into the water tank. </a:t>
              </a:r>
              <a:endParaRPr lang="zh-CN" altLang="en-US" sz="1400" kern="0" noProof="0" dirty="0">
                <a:ln>
                  <a:noFill/>
                </a:ln>
                <a:solidFill>
                  <a:srgbClr val="585455"/>
                </a:solidFill>
                <a:effectLst/>
                <a:uLnTx/>
                <a:uFillTx/>
                <a:latin typeface="+mj-ea"/>
                <a:ea typeface="+mj-ea"/>
                <a:cs typeface="+mj-ea"/>
                <a:sym typeface="+mn-lt"/>
              </a:endParaRPr>
            </a:p>
          </p:txBody>
        </p:sp>
        <p:sp>
          <p:nvSpPr>
            <p:cNvPr id="24" name="文本框 141"/>
            <p:cNvSpPr txBox="1"/>
            <p:nvPr/>
          </p:nvSpPr>
          <p:spPr>
            <a:xfrm>
              <a:off x="12999" y="6752"/>
              <a:ext cx="3679" cy="1844"/>
            </a:xfrm>
            <a:prstGeom prst="rect">
              <a:avLst/>
            </a:prstGeom>
            <a:noFill/>
          </p:spPr>
          <p:txBody>
            <a:bodyPr wrap="square" lIns="0" tIns="0" rIns="0" bIns="0">
              <a:noAutofit/>
            </a:bodyPr>
            <a:lstStyle/>
            <a:p>
              <a:pPr marL="0" marR="0" lvl="0" algn="l" defTabSz="914400" eaLnBrk="1" fontAlgn="base" latinLnBrk="0" hangingPunct="1">
                <a:lnSpc>
                  <a:spcPct val="150000"/>
                </a:lnSpc>
                <a:buClrTx/>
                <a:buSzTx/>
                <a:buFontTx/>
                <a:buNone/>
                <a:defRPr/>
              </a:pPr>
              <a:endParaRPr lang="zh-CN" altLang="en-US" sz="1400" kern="0" noProof="0" dirty="0">
                <a:ln>
                  <a:noFill/>
                </a:ln>
                <a:solidFill>
                  <a:srgbClr val="585455"/>
                </a:solidFill>
                <a:effectLst/>
                <a:uLnTx/>
                <a:uFillTx/>
                <a:latin typeface="+mj-ea"/>
                <a:ea typeface="+mj-ea"/>
                <a:cs typeface="+mj-ea"/>
                <a:sym typeface="+mn-lt"/>
              </a:endParaRPr>
            </a:p>
          </p:txBody>
        </p:sp>
      </p:grpSp>
      <p:grpSp>
        <p:nvGrpSpPr>
          <p:cNvPr id="2" name="组合 1"/>
          <p:cNvGrpSpPr/>
          <p:nvPr/>
        </p:nvGrpSpPr>
        <p:grpSpPr>
          <a:xfrm>
            <a:off x="137160" y="360045"/>
            <a:ext cx="12183745" cy="1846580"/>
            <a:chOff x="216" y="581"/>
            <a:chExt cx="19187" cy="2908"/>
          </a:xfrm>
        </p:grpSpPr>
        <p:grpSp>
          <p:nvGrpSpPr>
            <p:cNvPr id="4" name="组合 3"/>
            <p:cNvGrpSpPr/>
            <p:nvPr/>
          </p:nvGrpSpPr>
          <p:grpSpPr>
            <a:xfrm>
              <a:off x="3883" y="581"/>
              <a:ext cx="11321" cy="2908"/>
              <a:chOff x="3785" y="637"/>
              <a:chExt cx="11321" cy="2908"/>
            </a:xfrm>
          </p:grpSpPr>
          <p:pic>
            <p:nvPicPr>
              <p:cNvPr id="3" name="图片 2" descr="幻灯片1.4"/>
              <p:cNvPicPr>
                <a:picLocks noChangeAspect="1"/>
              </p:cNvPicPr>
              <p:nvPr/>
            </p:nvPicPr>
            <p:blipFill>
              <a:blip r:embed="rId1"/>
              <a:srcRect l="41754" t="34500" r="34524"/>
              <a:stretch>
                <a:fillRect/>
              </a:stretch>
            </p:blipFill>
            <p:spPr>
              <a:xfrm flipH="1">
                <a:off x="3785" y="1766"/>
                <a:ext cx="1647" cy="1779"/>
              </a:xfrm>
              <a:prstGeom prst="rect">
                <a:avLst/>
              </a:prstGeom>
            </p:spPr>
          </p:pic>
          <p:pic>
            <p:nvPicPr>
              <p:cNvPr id="14" name="图片 13" descr="幻灯片1.4"/>
              <p:cNvPicPr>
                <a:picLocks noChangeAspect="1"/>
              </p:cNvPicPr>
              <p:nvPr/>
            </p:nvPicPr>
            <p:blipFill>
              <a:blip r:embed="rId1"/>
              <a:srcRect l="50842" t="40538" r="35647"/>
              <a:stretch>
                <a:fillRect/>
              </a:stretch>
            </p:blipFill>
            <p:spPr>
              <a:xfrm rot="900000">
                <a:off x="14675" y="637"/>
                <a:ext cx="431" cy="743"/>
              </a:xfrm>
              <a:prstGeom prst="rect">
                <a:avLst/>
              </a:prstGeom>
            </p:spPr>
          </p:pic>
        </p:grpSp>
        <p:sp>
          <p:nvSpPr>
            <p:cNvPr id="18" name="文本框 17"/>
            <p:cNvSpPr txBox="1"/>
            <p:nvPr/>
          </p:nvSpPr>
          <p:spPr>
            <a:xfrm>
              <a:off x="216" y="1367"/>
              <a:ext cx="19187" cy="1307"/>
            </a:xfrm>
            <a:prstGeom prst="rect">
              <a:avLst/>
            </a:prstGeom>
            <a:noFill/>
          </p:spPr>
          <p:txBody>
            <a:bodyPr wrap="square" rtlCol="0">
              <a:spAutoFit/>
            </a:bodyPr>
            <a:lstStyle/>
            <a:p>
              <a:pPr algn="ctr"/>
              <a:r>
                <a:rPr lang="zh-CN" altLang="en-US" sz="2400" spc="600" dirty="0">
                  <a:solidFill>
                    <a:srgbClr val="585455"/>
                  </a:solidFill>
                  <a:ea typeface="思源黑体 CN Bold" panose="020B0800000000000000" charset="-122"/>
                  <a:cs typeface="+mn-lt"/>
                  <a:sym typeface="+mn-lt"/>
                </a:rPr>
                <a:t>   The greywater produced in the camping life is mainly from washing area and cooking area. </a:t>
              </a:r>
              <a:endParaRPr lang="zh-CN" altLang="en-US" sz="2400" spc="600" dirty="0">
                <a:solidFill>
                  <a:srgbClr val="585455"/>
                </a:solidFill>
                <a:ea typeface="思源黑体 CN Bold" panose="020B0800000000000000" charset="-122"/>
                <a:cs typeface="+mn-lt"/>
                <a:sym typeface="+mn-lt"/>
              </a:endParaRPr>
            </a:p>
          </p:txBody>
        </p:sp>
      </p:grpSp>
      <p:sp>
        <p:nvSpPr>
          <p:cNvPr id="15" name="文本框 14"/>
          <p:cNvSpPr txBox="1"/>
          <p:nvPr/>
        </p:nvSpPr>
        <p:spPr>
          <a:xfrm>
            <a:off x="3368040" y="252095"/>
            <a:ext cx="5710555" cy="398780"/>
          </a:xfrm>
          <a:prstGeom prst="rect">
            <a:avLst/>
          </a:prstGeom>
          <a:noFill/>
        </p:spPr>
        <p:txBody>
          <a:bodyPr wrap="square" rtlCol="0">
            <a:spAutoFit/>
          </a:bodyPr>
          <a:lstStyle/>
          <a:p>
            <a:pPr algn="ctr"/>
            <a:r>
              <a:rPr lang="zh-CN" altLang="en-US" sz="2000" spc="600" dirty="0">
                <a:solidFill>
                  <a:srgbClr val="FFFFFF"/>
                </a:solidFill>
                <a:highlight>
                  <a:srgbClr val="008000"/>
                </a:highlight>
                <a:latin typeface="思源黑体 CN Bold" panose="020B0800000000000000" charset="-122"/>
                <a:ea typeface="思源黑体 CN Bold" panose="020B0800000000000000" charset="-122"/>
                <a:cs typeface="+mn-ea"/>
                <a:sym typeface="+mn-lt"/>
              </a:rPr>
              <a:t>Greywater collection device</a:t>
            </a:r>
            <a:endParaRPr lang="zh-CN" altLang="en-US" sz="2000" spc="600" dirty="0">
              <a:solidFill>
                <a:srgbClr val="FFFFFF"/>
              </a:solidFill>
              <a:highlight>
                <a:srgbClr val="008000"/>
              </a:highlight>
              <a:latin typeface="思源黑体 CN Bold" panose="020B0800000000000000" charset="-122"/>
              <a:ea typeface="思源黑体 CN Bold" panose="020B0800000000000000" charset="-122"/>
              <a:cs typeface="+mn-ea"/>
              <a:sym typeface="+mn-lt"/>
            </a:endParaRPr>
          </a:p>
        </p:txBody>
      </p:sp>
      <p:sp>
        <p:nvSpPr>
          <p:cNvPr id="27" name="文本框 26"/>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况小媛颖 </a:t>
            </a:r>
            <a:r>
              <a:rPr lang="en-US" altLang="zh-CN" b="1" dirty="0">
                <a:solidFill>
                  <a:schemeClr val="tx2"/>
                </a:solidFill>
              </a:rPr>
              <a:t>Joy</a:t>
            </a:r>
            <a:endParaRPr lang="en-US" altLang="zh-CN" b="1" dirty="0">
              <a:solidFill>
                <a:schemeClr val="tx2"/>
              </a:solidFill>
            </a:endParaRPr>
          </a:p>
        </p:txBody>
      </p:sp>
    </p:spTree>
    <p:custDataLst>
      <p:tags r:id="rId2"/>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heel(2)">
                                      <p:cBhvr>
                                        <p:cTn id="7" dur="2000"/>
                                        <p:tgtEl>
                                          <p:spTgt spid="26"/>
                                        </p:tgtEl>
                                      </p:cBhvr>
                                    </p:animEffect>
                                  </p:childTnLst>
                                </p:cTn>
                              </p:par>
                            </p:childTnLst>
                          </p:cTn>
                        </p:par>
                        <p:par>
                          <p:cTn id="8" fill="hold">
                            <p:stCondLst>
                              <p:cond delay="2000"/>
                            </p:stCondLst>
                            <p:childTnLst>
                              <p:par>
                                <p:cTn id="9" presetID="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6" descr="7b0a20202020227069636672616d65646573223a20222670666d36333835333933352626737074313535262662647431303026267764743235353026220a7d0a"/>
          <p:cNvPicPr>
            <a:picLocks noChangeAspect="1"/>
          </p:cNvPicPr>
          <p:nvPr/>
        </p:nvPicPr>
        <p:blipFill>
          <a:blip r:embed="rId1" cstate="print">
            <a:extLst>
              <a:ext uri="{BEBA8EAE-BF5A-486C-A8C5-ECC9F3942E4B}">
                <a14:imgProps xmlns:a14="http://schemas.microsoft.com/office/drawing/2010/main">
                  <a14:imgLayer r:embed="rId2"/>
                </a14:imgProps>
              </a:ext>
              <a:ext uri="{28A0092B-C50C-407E-A947-70E740481C1C}">
                <a14:useLocalDpi xmlns:a14="http://schemas.microsoft.com/office/drawing/2010/main" val="0"/>
              </a:ext>
            </a:extLst>
          </a:blip>
          <a:srcRect/>
          <a:stretch>
            <a:fillRect/>
          </a:stretch>
        </p:blipFill>
        <p:spPr>
          <a:xfrm>
            <a:off x="1894840" y="1456690"/>
            <a:ext cx="6995160" cy="2706370"/>
          </a:xfrm>
          <a:prstGeom prst="rect">
            <a:avLst/>
          </a:prstGeom>
          <a:ln>
            <a:solidFill>
              <a:schemeClr val="accent3"/>
            </a:solidFill>
          </a:ln>
        </p:spPr>
      </p:pic>
      <p:sp>
        <p:nvSpPr>
          <p:cNvPr id="14" name="文本框 13"/>
          <p:cNvSpPr txBox="1"/>
          <p:nvPr/>
        </p:nvSpPr>
        <p:spPr>
          <a:xfrm>
            <a:off x="2809240" y="4790440"/>
            <a:ext cx="5804535" cy="460375"/>
          </a:xfrm>
          <a:prstGeom prst="rect">
            <a:avLst/>
          </a:prstGeom>
          <a:noFill/>
        </p:spPr>
        <p:txBody>
          <a:bodyPr wrap="square" rtlCol="0">
            <a:spAutoFit/>
          </a:bodyPr>
          <a:lstStyle/>
          <a:p>
            <a:r>
              <a:rPr lang="zh-CN" altLang="en-US" sz="2400">
                <a:cs typeface="+mn-lt"/>
              </a:rPr>
              <a:t>Figure1: The outside of the design</a:t>
            </a:r>
            <a:endParaRPr lang="zh-CN" altLang="en-US" sz="2400">
              <a:cs typeface="+mn-lt"/>
            </a:endParaRPr>
          </a:p>
        </p:txBody>
      </p:sp>
      <p:sp>
        <p:nvSpPr>
          <p:cNvPr id="5" name="文本框 4"/>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况小媛颖 </a:t>
            </a:r>
            <a:r>
              <a:rPr lang="en-US" altLang="zh-CN" b="1" dirty="0">
                <a:solidFill>
                  <a:schemeClr val="tx2"/>
                </a:solidFill>
              </a:rPr>
              <a:t>Joy</a:t>
            </a:r>
            <a:endParaRPr lang="en-US" altLang="zh-CN" b="1" dirty="0">
              <a:solidFill>
                <a:schemeClr val="tx2"/>
              </a:solidFill>
            </a:endParaRPr>
          </a:p>
        </p:txBody>
      </p:sp>
    </p:spTree>
    <p:custDataLst>
      <p:tags r:id="rId3"/>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ox(in)">
                                      <p:cBhvr>
                                        <p:cTn id="1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059180" y="2062480"/>
            <a:ext cx="2584450" cy="1478915"/>
            <a:chOff x="3205" y="3248"/>
            <a:chExt cx="4070" cy="2329"/>
          </a:xfrm>
        </p:grpSpPr>
        <p:sp>
          <p:nvSpPr>
            <p:cNvPr id="3" name="椭圆 2"/>
            <p:cNvSpPr/>
            <p:nvPr/>
          </p:nvSpPr>
          <p:spPr>
            <a:xfrm>
              <a:off x="4075" y="3248"/>
              <a:ext cx="2329" cy="2329"/>
            </a:xfrm>
            <a:prstGeom prst="ellipse">
              <a:avLst/>
            </a:prstGeom>
            <a:solidFill>
              <a:srgbClr val="749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noFill/>
              </a:endParaRPr>
            </a:p>
          </p:txBody>
        </p:sp>
        <p:sp>
          <p:nvSpPr>
            <p:cNvPr id="8" name="文本框 7"/>
            <p:cNvSpPr txBox="1"/>
            <p:nvPr/>
          </p:nvSpPr>
          <p:spPr>
            <a:xfrm>
              <a:off x="3205" y="3805"/>
              <a:ext cx="4070" cy="1400"/>
            </a:xfrm>
            <a:prstGeom prst="rect">
              <a:avLst/>
            </a:prstGeom>
            <a:noFill/>
          </p:spPr>
          <p:txBody>
            <a:bodyPr wrap="square" rtlCol="0">
              <a:noAutofit/>
            </a:bodyPr>
            <a:lstStyle/>
            <a:p>
              <a:pPr algn="ctr">
                <a:lnSpc>
                  <a:spcPct val="100000"/>
                </a:lnSpc>
                <a:buClrTx/>
                <a:buSzTx/>
                <a:buFontTx/>
              </a:pPr>
              <a:r>
                <a:rPr lang="en-US" sz="2000" b="1">
                  <a:solidFill>
                    <a:schemeClr val="bg1"/>
                  </a:solidFill>
                  <a:latin typeface="Times New Roman" panose="02020603050405020304" charset="0"/>
                  <a:cs typeface="Calibri" panose="020F0502020204030204" charset="0"/>
                  <a:sym typeface="+mn-ea"/>
                </a:rPr>
                <a:t>washing area </a:t>
              </a:r>
              <a:endParaRPr lang="en-US" sz="2000" b="1">
                <a:solidFill>
                  <a:schemeClr val="bg1"/>
                </a:solidFill>
                <a:latin typeface="Times New Roman" panose="02020603050405020304" charset="0"/>
                <a:cs typeface="Calibri" panose="020F0502020204030204" charset="0"/>
                <a:sym typeface="+mn-ea"/>
              </a:endParaRPr>
            </a:p>
            <a:p>
              <a:pPr algn="ctr">
                <a:lnSpc>
                  <a:spcPct val="100000"/>
                </a:lnSpc>
                <a:buClrTx/>
                <a:buSzTx/>
                <a:buFontTx/>
              </a:pPr>
              <a:r>
                <a:rPr lang="en-US" sz="2000" b="1">
                  <a:solidFill>
                    <a:schemeClr val="bg1"/>
                  </a:solidFill>
                  <a:latin typeface="Times New Roman" panose="02020603050405020304" charset="0"/>
                  <a:cs typeface="Calibri" panose="020F0502020204030204" charset="0"/>
                  <a:sym typeface="+mn-ea"/>
                </a:rPr>
                <a:t>design</a:t>
              </a:r>
              <a:endParaRPr lang="en-US" altLang="en-US" sz="2000" b="1" spc="300" dirty="0">
                <a:solidFill>
                  <a:schemeClr val="bg1"/>
                </a:solidFill>
                <a:latin typeface="Times New Roman" panose="02020603050405020304" charset="0"/>
                <a:ea typeface="思源黑体 CN Heavy" panose="020B0A00000000000000" charset="-122"/>
                <a:cs typeface="Calibri" panose="020F0502020204030204" charset="0"/>
                <a:sym typeface="+mn-ea"/>
              </a:endParaRPr>
            </a:p>
          </p:txBody>
        </p:sp>
      </p:grpSp>
      <p:grpSp>
        <p:nvGrpSpPr>
          <p:cNvPr id="13" name="组合 12"/>
          <p:cNvGrpSpPr/>
          <p:nvPr/>
        </p:nvGrpSpPr>
        <p:grpSpPr>
          <a:xfrm>
            <a:off x="4749165" y="4237355"/>
            <a:ext cx="2584450" cy="1478915"/>
            <a:chOff x="7527" y="3248"/>
            <a:chExt cx="4070" cy="2329"/>
          </a:xfrm>
        </p:grpSpPr>
        <p:sp>
          <p:nvSpPr>
            <p:cNvPr id="6" name="椭圆 5"/>
            <p:cNvSpPr/>
            <p:nvPr/>
          </p:nvSpPr>
          <p:spPr>
            <a:xfrm>
              <a:off x="8397" y="3248"/>
              <a:ext cx="2329" cy="2329"/>
            </a:xfrm>
            <a:prstGeom prst="ellipse">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文本框 14"/>
            <p:cNvSpPr txBox="1"/>
            <p:nvPr/>
          </p:nvSpPr>
          <p:spPr>
            <a:xfrm>
              <a:off x="7527" y="3843"/>
              <a:ext cx="4070" cy="1113"/>
            </a:xfrm>
            <a:prstGeom prst="rect">
              <a:avLst/>
            </a:prstGeom>
            <a:noFill/>
          </p:spPr>
          <p:txBody>
            <a:bodyPr wrap="square" rtlCol="0">
              <a:spAutoFit/>
            </a:bodyPr>
            <a:lstStyle/>
            <a:p>
              <a:pPr algn="ctr">
                <a:lnSpc>
                  <a:spcPct val="100000"/>
                </a:lnSpc>
                <a:buClrTx/>
                <a:buSzTx/>
                <a:buFontTx/>
              </a:pPr>
              <a:r>
                <a:rPr lang="en-US" sz="2000" b="1">
                  <a:solidFill>
                    <a:schemeClr val="bg1"/>
                  </a:solidFill>
                  <a:latin typeface="Times New Roman" panose="02020603050405020304" charset="0"/>
                  <a:cs typeface="Calibri" panose="020F0502020204030204" charset="0"/>
                  <a:sym typeface="+mn-ea"/>
                </a:rPr>
                <a:t>shower room </a:t>
              </a:r>
              <a:endParaRPr lang="en-US" sz="2000" b="1">
                <a:solidFill>
                  <a:schemeClr val="bg1"/>
                </a:solidFill>
                <a:latin typeface="Times New Roman" panose="02020603050405020304" charset="0"/>
                <a:cs typeface="Calibri" panose="020F0502020204030204" charset="0"/>
                <a:sym typeface="+mn-ea"/>
              </a:endParaRPr>
            </a:p>
            <a:p>
              <a:pPr algn="ctr">
                <a:lnSpc>
                  <a:spcPct val="100000"/>
                </a:lnSpc>
                <a:buClrTx/>
                <a:buSzTx/>
                <a:buFontTx/>
              </a:pPr>
              <a:r>
                <a:rPr lang="en-US" sz="2000" b="1">
                  <a:solidFill>
                    <a:schemeClr val="bg1"/>
                  </a:solidFill>
                  <a:latin typeface="Times New Roman" panose="02020603050405020304" charset="0"/>
                  <a:cs typeface="Calibri" panose="020F0502020204030204" charset="0"/>
                  <a:sym typeface="+mn-ea"/>
                </a:rPr>
                <a:t>design</a:t>
              </a:r>
              <a:endParaRPr lang="en-US" altLang="en-US" sz="2000" b="1" spc="300" dirty="0">
                <a:solidFill>
                  <a:schemeClr val="bg1"/>
                </a:solidFill>
                <a:latin typeface="Times New Roman" panose="02020603050405020304" charset="0"/>
                <a:ea typeface="思源黑体 CN Heavy" panose="020B0A00000000000000" charset="-122"/>
                <a:cs typeface="Calibri" panose="020F0502020204030204" charset="0"/>
                <a:sym typeface="+mn-ea"/>
              </a:endParaRPr>
            </a:p>
          </p:txBody>
        </p:sp>
      </p:grpSp>
      <p:grpSp>
        <p:nvGrpSpPr>
          <p:cNvPr id="14" name="组合 13"/>
          <p:cNvGrpSpPr/>
          <p:nvPr/>
        </p:nvGrpSpPr>
        <p:grpSpPr>
          <a:xfrm>
            <a:off x="7992110" y="2062480"/>
            <a:ext cx="2584450" cy="1478915"/>
            <a:chOff x="11812" y="3248"/>
            <a:chExt cx="4070" cy="2329"/>
          </a:xfrm>
        </p:grpSpPr>
        <p:sp>
          <p:nvSpPr>
            <p:cNvPr id="7" name="椭圆 6"/>
            <p:cNvSpPr/>
            <p:nvPr/>
          </p:nvSpPr>
          <p:spPr>
            <a:xfrm>
              <a:off x="12720" y="3248"/>
              <a:ext cx="2329" cy="2329"/>
            </a:xfrm>
            <a:prstGeom prst="ellipse">
              <a:avLst/>
            </a:prstGeom>
            <a:solidFill>
              <a:srgbClr val="749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文本框 18"/>
            <p:cNvSpPr txBox="1"/>
            <p:nvPr/>
          </p:nvSpPr>
          <p:spPr>
            <a:xfrm>
              <a:off x="11812" y="3843"/>
              <a:ext cx="4070" cy="1113"/>
            </a:xfrm>
            <a:prstGeom prst="rect">
              <a:avLst/>
            </a:prstGeom>
            <a:noFill/>
          </p:spPr>
          <p:txBody>
            <a:bodyPr wrap="square" rtlCol="0">
              <a:spAutoFit/>
            </a:bodyPr>
            <a:lstStyle/>
            <a:p>
              <a:pPr algn="ctr">
                <a:lnSpc>
                  <a:spcPct val="100000"/>
                </a:lnSpc>
              </a:pPr>
              <a:r>
                <a:rPr lang="en-US" sz="2000" b="1">
                  <a:solidFill>
                    <a:schemeClr val="bg1"/>
                  </a:solidFill>
                  <a:latin typeface="Times New Roman" panose="02020603050405020304" charset="0"/>
                  <a:cs typeface="Calibri" panose="020F0502020204030204" charset="0"/>
                  <a:sym typeface="+mn-ea"/>
                </a:rPr>
                <a:t> </a:t>
              </a:r>
              <a:r>
                <a:rPr lang="en-US" sz="2000" b="1">
                  <a:solidFill>
                    <a:schemeClr val="bg1"/>
                  </a:solidFill>
                  <a:latin typeface="Times New Roman" panose="02020603050405020304" charset="0"/>
                  <a:sym typeface="+mn-ea"/>
                </a:rPr>
                <a:t>cooking area</a:t>
              </a:r>
              <a:endParaRPr lang="en-US" sz="2000" b="1">
                <a:solidFill>
                  <a:schemeClr val="bg1"/>
                </a:solidFill>
                <a:latin typeface="Times New Roman" panose="02020603050405020304" charset="0"/>
                <a:sym typeface="+mn-ea"/>
              </a:endParaRPr>
            </a:p>
            <a:p>
              <a:pPr algn="ctr">
                <a:lnSpc>
                  <a:spcPct val="100000"/>
                </a:lnSpc>
              </a:pPr>
              <a:r>
                <a:rPr lang="en-US" sz="2000" b="1">
                  <a:solidFill>
                    <a:schemeClr val="bg1"/>
                  </a:solidFill>
                  <a:latin typeface="Times New Roman" panose="02020603050405020304" charset="0"/>
                  <a:cs typeface="Calibri" panose="020F0502020204030204" charset="0"/>
                  <a:sym typeface="+mn-ea"/>
                </a:rPr>
                <a:t> design</a:t>
              </a:r>
              <a:endParaRPr lang="en-US" altLang="en-US" sz="2000" b="1" spc="300" dirty="0">
                <a:solidFill>
                  <a:schemeClr val="bg1"/>
                </a:solidFill>
                <a:latin typeface="Times New Roman" panose="02020603050405020304" charset="0"/>
                <a:ea typeface="思源黑体 CN Heavy" panose="020B0A00000000000000" charset="-122"/>
                <a:cs typeface="Calibri" panose="020F0502020204030204" charset="0"/>
                <a:sym typeface="+mn-ea"/>
              </a:endParaRPr>
            </a:p>
          </p:txBody>
        </p:sp>
      </p:grpSp>
      <p:grpSp>
        <p:nvGrpSpPr>
          <p:cNvPr id="4" name="组合 3"/>
          <p:cNvGrpSpPr/>
          <p:nvPr/>
        </p:nvGrpSpPr>
        <p:grpSpPr>
          <a:xfrm>
            <a:off x="3065145" y="335915"/>
            <a:ext cx="5335905" cy="1129665"/>
            <a:chOff x="4729" y="599"/>
            <a:chExt cx="8403" cy="1779"/>
          </a:xfrm>
        </p:grpSpPr>
        <p:pic>
          <p:nvPicPr>
            <p:cNvPr id="5" name="图片 4" descr="幻灯片1.4"/>
            <p:cNvPicPr>
              <a:picLocks noChangeAspect="1"/>
            </p:cNvPicPr>
            <p:nvPr/>
          </p:nvPicPr>
          <p:blipFill>
            <a:blip r:embed="rId1"/>
            <a:srcRect l="41754" t="34500" r="34524"/>
            <a:stretch>
              <a:fillRect/>
            </a:stretch>
          </p:blipFill>
          <p:spPr>
            <a:xfrm flipH="1">
              <a:off x="4729" y="599"/>
              <a:ext cx="1647" cy="1779"/>
            </a:xfrm>
            <a:prstGeom prst="rect">
              <a:avLst/>
            </a:prstGeom>
          </p:spPr>
        </p:pic>
        <p:pic>
          <p:nvPicPr>
            <p:cNvPr id="11" name="图片 10" descr="幻灯片1.4"/>
            <p:cNvPicPr>
              <a:picLocks noChangeAspect="1"/>
            </p:cNvPicPr>
            <p:nvPr/>
          </p:nvPicPr>
          <p:blipFill>
            <a:blip r:embed="rId1"/>
            <a:srcRect l="50842" t="40538" r="35647"/>
            <a:stretch>
              <a:fillRect/>
            </a:stretch>
          </p:blipFill>
          <p:spPr>
            <a:xfrm rot="900000">
              <a:off x="12701" y="1117"/>
              <a:ext cx="431" cy="743"/>
            </a:xfrm>
            <a:prstGeom prst="rect">
              <a:avLst/>
            </a:prstGeom>
          </p:spPr>
        </p:pic>
      </p:grpSp>
      <p:pic>
        <p:nvPicPr>
          <p:cNvPr id="26"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585" y="3857625"/>
            <a:ext cx="4232275" cy="2104390"/>
          </a:xfrm>
          <a:prstGeom prst="rect">
            <a:avLst/>
          </a:prstGeom>
        </p:spPr>
      </p:pic>
      <p:pic>
        <p:nvPicPr>
          <p:cNvPr id="27"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0990" y="840105"/>
            <a:ext cx="3881120" cy="2701290"/>
          </a:xfrm>
          <a:prstGeom prst="rect">
            <a:avLst/>
          </a:prstGeom>
        </p:spPr>
      </p:pic>
      <p:pic>
        <p:nvPicPr>
          <p:cNvPr id="28"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9480" y="3934460"/>
            <a:ext cx="4820285" cy="2084705"/>
          </a:xfrm>
          <a:prstGeom prst="rect">
            <a:avLst/>
          </a:prstGeom>
        </p:spPr>
      </p:pic>
      <p:sp>
        <p:nvSpPr>
          <p:cNvPr id="29" name="饼形 28"/>
          <p:cNvSpPr/>
          <p:nvPr/>
        </p:nvSpPr>
        <p:spPr>
          <a:xfrm>
            <a:off x="2207260" y="3578225"/>
            <a:ext cx="320040" cy="279400"/>
          </a:xfrm>
          <a:prstGeom prst="pi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solidFill>
                <a:schemeClr val="tx1"/>
              </a:solidFill>
            </a:endParaRPr>
          </a:p>
        </p:txBody>
      </p:sp>
      <p:sp>
        <p:nvSpPr>
          <p:cNvPr id="30" name="云形 29"/>
          <p:cNvSpPr/>
          <p:nvPr/>
        </p:nvSpPr>
        <p:spPr>
          <a:xfrm>
            <a:off x="9178925" y="3666490"/>
            <a:ext cx="422275" cy="279400"/>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1" name="上箭头 30"/>
          <p:cNvSpPr/>
          <p:nvPr/>
        </p:nvSpPr>
        <p:spPr>
          <a:xfrm>
            <a:off x="5921375" y="3741420"/>
            <a:ext cx="238760" cy="429260"/>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1" name="文本框 20"/>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况小媛颖 </a:t>
            </a:r>
            <a:r>
              <a:rPr lang="en-US" altLang="zh-CN" b="1" dirty="0">
                <a:solidFill>
                  <a:schemeClr val="tx2"/>
                </a:solidFill>
              </a:rPr>
              <a:t>Joy</a:t>
            </a:r>
            <a:endParaRPr lang="en-US" altLang="zh-CN" b="1" dirty="0">
              <a:solidFill>
                <a:schemeClr val="tx2"/>
              </a:solidFill>
            </a:endParaRPr>
          </a:p>
        </p:txBody>
      </p:sp>
    </p:spTree>
    <p:custDataLst>
      <p:tags r:id="rId5"/>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3760108"/>
          <p:cNvPicPr>
            <a:picLocks noChangeAspect="1"/>
          </p:cNvPicPr>
          <p:nvPr/>
        </p:nvPicPr>
        <p:blipFill>
          <a:blip r:embed="rId1"/>
          <a:stretch>
            <a:fillRect/>
          </a:stretch>
        </p:blipFill>
        <p:spPr>
          <a:xfrm>
            <a:off x="3586480" y="1461135"/>
            <a:ext cx="5018405" cy="3596005"/>
          </a:xfrm>
          <a:prstGeom prst="rect">
            <a:avLst/>
          </a:prstGeom>
        </p:spPr>
      </p:pic>
      <p:sp>
        <p:nvSpPr>
          <p:cNvPr id="9" name="文本框 8"/>
          <p:cNvSpPr txBox="1"/>
          <p:nvPr/>
        </p:nvSpPr>
        <p:spPr>
          <a:xfrm>
            <a:off x="4826318" y="2379663"/>
            <a:ext cx="2539365" cy="1568450"/>
          </a:xfrm>
          <a:prstGeom prst="rect">
            <a:avLst/>
          </a:prstGeom>
          <a:noFill/>
        </p:spPr>
        <p:txBody>
          <a:bodyPr wrap="square" rtlCol="0">
            <a:spAutoFit/>
          </a:bodyPr>
          <a:lstStyle/>
          <a:p>
            <a:pPr algn="ctr">
              <a:lnSpc>
                <a:spcPct val="100000"/>
              </a:lnSpc>
            </a:pPr>
            <a:r>
              <a:rPr lang="en-US" altLang="zh-CN" sz="9600" b="1" spc="600" dirty="0">
                <a:solidFill>
                  <a:schemeClr val="bg2"/>
                </a:solidFill>
                <a:latin typeface="Times New Roman" panose="02020603050405020304" charset="0"/>
                <a:ea typeface="思源黑体 CN Heavy" panose="020B0A00000000000000" charset="-122"/>
                <a:cs typeface="Times New Roman" panose="02020603050405020304" charset="0"/>
                <a:sym typeface="+mn-lt"/>
              </a:rPr>
              <a:t>01</a:t>
            </a:r>
            <a:endParaRPr lang="en-US" altLang="zh-CN" sz="9600" b="1" spc="600" dirty="0">
              <a:solidFill>
                <a:schemeClr val="bg2"/>
              </a:solidFill>
              <a:latin typeface="Times New Roman" panose="02020603050405020304" charset="0"/>
              <a:ea typeface="思源黑体 CN Heavy" panose="020B0A00000000000000" charset="-122"/>
              <a:cs typeface="Times New Roman" panose="02020603050405020304" charset="0"/>
              <a:sym typeface="+mn-lt"/>
            </a:endParaRPr>
          </a:p>
        </p:txBody>
      </p:sp>
      <p:sp>
        <p:nvSpPr>
          <p:cNvPr id="2" name="文本框 1"/>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赵郑洁</a:t>
            </a:r>
            <a:r>
              <a:rPr lang="en-US" altLang="zh-CN" b="1" dirty="0">
                <a:solidFill>
                  <a:schemeClr val="tx2"/>
                </a:solidFill>
              </a:rPr>
              <a:t> Nancy</a:t>
            </a:r>
            <a:endParaRPr lang="en-US" altLang="zh-CN" b="1" dirty="0">
              <a:solidFill>
                <a:schemeClr val="tx2"/>
              </a:solidFill>
            </a:endParaRPr>
          </a:p>
        </p:txBody>
      </p:sp>
      <p:sp>
        <p:nvSpPr>
          <p:cNvPr id="6" name="文本框 5"/>
          <p:cNvSpPr txBox="1"/>
          <p:nvPr/>
        </p:nvSpPr>
        <p:spPr>
          <a:xfrm>
            <a:off x="230505" y="5169218"/>
            <a:ext cx="12165330" cy="806450"/>
          </a:xfrm>
          <a:prstGeom prst="rect">
            <a:avLst/>
          </a:prstGeom>
          <a:noFill/>
        </p:spPr>
        <p:txBody>
          <a:bodyPr wrap="square" rtlCol="0">
            <a:noAutofit/>
          </a:bodyPr>
          <a:lstStyle/>
          <a:p>
            <a:pPr algn="ctr"/>
            <a:r>
              <a:rPr lang="en-US" altLang="zh-CN" sz="4000" spc="300" dirty="0">
                <a:solidFill>
                  <a:srgbClr val="585455"/>
                </a:solidFill>
                <a:latin typeface="Yu Gothic UI Semibold" panose="020B0700000000000000" pitchFamily="34" charset="-128"/>
                <a:ea typeface="Yu Gothic UI Semibold" panose="020B0700000000000000" pitchFamily="34" charset="-128"/>
                <a:cs typeface="+mn-ea"/>
                <a:sym typeface="+mn-lt"/>
              </a:rPr>
              <a:t>Introduction</a:t>
            </a:r>
            <a:endParaRPr lang="en-US" altLang="zh-CN" sz="4000" spc="300" dirty="0">
              <a:solidFill>
                <a:srgbClr val="585455"/>
              </a:solidFill>
              <a:latin typeface="Yu Gothic UI Semibold" panose="020B0700000000000000" pitchFamily="34" charset="-128"/>
              <a:ea typeface="Yu Gothic UI Semibold" panose="020B0700000000000000" pitchFamily="34" charset="-128"/>
              <a:cs typeface="+mn-ea"/>
              <a:sym typeface="+mn-lt"/>
            </a:endParaRPr>
          </a:p>
        </p:txBody>
      </p:sp>
    </p:spTree>
    <p:custDataLst>
      <p:tags r:id="rId2"/>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p:tgtEl>
                                          <p:spTgt spid="6"/>
                                        </p:tgtEl>
                                        <p:attrNameLst>
                                          <p:attrName>ppt_y</p:attrName>
                                        </p:attrNameLst>
                                      </p:cBhvr>
                                      <p:tavLst>
                                        <p:tav tm="0">
                                          <p:val>
                                            <p:strVal val="#ppt_y+#ppt_h*1.125000"/>
                                          </p:val>
                                        </p:tav>
                                        <p:tav tm="100000">
                                          <p:val>
                                            <p:strVal val="#ppt_y"/>
                                          </p:val>
                                        </p:tav>
                                      </p:tavLst>
                                    </p:anim>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70" y="335915"/>
            <a:ext cx="12190730" cy="1129665"/>
            <a:chOff x="2" y="543"/>
            <a:chExt cx="19198" cy="1779"/>
          </a:xfrm>
        </p:grpSpPr>
        <p:grpSp>
          <p:nvGrpSpPr>
            <p:cNvPr id="8" name="组合 7"/>
            <p:cNvGrpSpPr/>
            <p:nvPr/>
          </p:nvGrpSpPr>
          <p:grpSpPr>
            <a:xfrm>
              <a:off x="4827" y="543"/>
              <a:ext cx="8403" cy="1779"/>
              <a:chOff x="4729" y="599"/>
              <a:chExt cx="8403" cy="1779"/>
            </a:xfrm>
          </p:grpSpPr>
          <p:pic>
            <p:nvPicPr>
              <p:cNvPr id="9" name="图片 8" descr="幻灯片1.4"/>
              <p:cNvPicPr>
                <a:picLocks noChangeAspect="1"/>
              </p:cNvPicPr>
              <p:nvPr/>
            </p:nvPicPr>
            <p:blipFill>
              <a:blip r:embed="rId1"/>
              <a:srcRect l="41754" t="34500" r="34524"/>
              <a:stretch>
                <a:fillRect/>
              </a:stretch>
            </p:blipFill>
            <p:spPr>
              <a:xfrm flipH="1">
                <a:off x="4729" y="599"/>
                <a:ext cx="1647" cy="1779"/>
              </a:xfrm>
              <a:prstGeom prst="rect">
                <a:avLst/>
              </a:prstGeom>
            </p:spPr>
          </p:pic>
          <p:pic>
            <p:nvPicPr>
              <p:cNvPr id="10" name="图片 9" descr="幻灯片1.4"/>
              <p:cNvPicPr>
                <a:picLocks noChangeAspect="1"/>
              </p:cNvPicPr>
              <p:nvPr/>
            </p:nvPicPr>
            <p:blipFill>
              <a:blip r:embed="rId1"/>
              <a:srcRect l="50842" t="40538" r="35647"/>
              <a:stretch>
                <a:fillRect/>
              </a:stretch>
            </p:blipFill>
            <p:spPr>
              <a:xfrm rot="900000">
                <a:off x="12701" y="1117"/>
                <a:ext cx="431" cy="743"/>
              </a:xfrm>
              <a:prstGeom prst="rect">
                <a:avLst/>
              </a:prstGeom>
            </p:spPr>
          </p:pic>
        </p:grpSp>
        <p:sp>
          <p:nvSpPr>
            <p:cNvPr id="18" name="文本框 17"/>
            <p:cNvSpPr txBox="1"/>
            <p:nvPr/>
          </p:nvSpPr>
          <p:spPr>
            <a:xfrm>
              <a:off x="2" y="1500"/>
              <a:ext cx="19198" cy="822"/>
            </a:xfrm>
            <a:prstGeom prst="rect">
              <a:avLst/>
            </a:prstGeom>
            <a:noFill/>
          </p:spPr>
          <p:txBody>
            <a:bodyPr wrap="square" rtlCol="0">
              <a:spAutoFit/>
            </a:bodyPr>
            <a:lstStyle/>
            <a:p>
              <a:pPr algn="ctr"/>
              <a:r>
                <a:rPr lang="zh-CN" altLang="en-US" sz="2800" spc="300" dirty="0">
                  <a:solidFill>
                    <a:srgbClr val="585455"/>
                  </a:solidFill>
                  <a:latin typeface="微软雅黑" panose="020B0503020204020204" charset="-122"/>
                  <a:ea typeface="微软雅黑" panose="020B0503020204020204" charset="-122"/>
                  <a:cs typeface="+mn-ea"/>
                  <a:sym typeface="+mn-lt"/>
                </a:rPr>
                <a:t>Implementation Plan</a:t>
              </a:r>
              <a:endParaRPr lang="zh-CN" altLang="en-US" sz="2800" spc="300" dirty="0">
                <a:solidFill>
                  <a:srgbClr val="585455"/>
                </a:solidFill>
                <a:latin typeface="微软雅黑" panose="020B0503020204020204" charset="-122"/>
                <a:ea typeface="微软雅黑" panose="020B0503020204020204" charset="-122"/>
                <a:cs typeface="+mn-ea"/>
                <a:sym typeface="+mn-lt"/>
              </a:endParaRPr>
            </a:p>
          </p:txBody>
        </p:sp>
      </p:grpSp>
      <p:cxnSp>
        <p:nvCxnSpPr>
          <p:cNvPr id="19" name="直接连接符 18"/>
          <p:cNvCxnSpPr/>
          <p:nvPr/>
        </p:nvCxnSpPr>
        <p:spPr>
          <a:xfrm>
            <a:off x="1645285" y="2012315"/>
            <a:ext cx="3200400" cy="4057650"/>
          </a:xfrm>
          <a:prstGeom prst="line">
            <a:avLst/>
          </a:prstGeom>
          <a:ln w="12700">
            <a:solidFill>
              <a:srgbClr val="304F4E"/>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682115" y="1644650"/>
            <a:ext cx="9125585" cy="4318000"/>
            <a:chOff x="1960" y="1502"/>
            <a:chExt cx="14371" cy="6800"/>
          </a:xfrm>
        </p:grpSpPr>
        <p:sp>
          <p:nvSpPr>
            <p:cNvPr id="5" name="圆角矩形 4"/>
            <p:cNvSpPr/>
            <p:nvPr/>
          </p:nvSpPr>
          <p:spPr>
            <a:xfrm>
              <a:off x="1960" y="2679"/>
              <a:ext cx="3600" cy="1170"/>
            </a:xfrm>
            <a:prstGeom prst="roundRect">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62" y="2745"/>
              <a:ext cx="4938" cy="3120"/>
              <a:chOff x="622" y="459"/>
              <a:chExt cx="4938" cy="3120"/>
            </a:xfrm>
          </p:grpSpPr>
          <p:sp>
            <p:nvSpPr>
              <p:cNvPr id="4" name="圆角矩形 3"/>
              <p:cNvSpPr/>
              <p:nvPr/>
            </p:nvSpPr>
            <p:spPr>
              <a:xfrm>
                <a:off x="1960" y="2409"/>
                <a:ext cx="3600" cy="1170"/>
              </a:xfrm>
              <a:prstGeom prst="roundRect">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22" y="459"/>
                <a:ext cx="3598" cy="1016"/>
              </a:xfrm>
              <a:prstGeom prst="rect">
                <a:avLst/>
              </a:prstGeom>
              <a:noFill/>
            </p:spPr>
            <p:txBody>
              <a:bodyPr wrap="square" rtlCol="0">
                <a:spAutoFit/>
              </a:bodyPr>
              <a:lstStyle/>
              <a:p>
                <a:pPr algn="ctr"/>
                <a:r>
                  <a:rPr lang="zh-CN" altLang="en-US" spc="600" dirty="0">
                    <a:solidFill>
                      <a:srgbClr val="FFFFFF"/>
                    </a:solidFill>
                    <a:latin typeface="思源黑体 CN Bold" panose="020B0800000000000000" charset="-122"/>
                    <a:ea typeface="思源黑体 CN Bold" panose="020B0800000000000000" charset="-122"/>
                    <a:cs typeface="+mn-ea"/>
                    <a:sym typeface="+mn-lt"/>
                  </a:rPr>
                  <a:t>Component List:</a:t>
                </a:r>
                <a:endParaRPr lang="zh-CN" altLang="en-US" spc="600" dirty="0">
                  <a:solidFill>
                    <a:srgbClr val="FFFFFF"/>
                  </a:solidFill>
                  <a:latin typeface="思源黑体 CN Bold" panose="020B0800000000000000" charset="-122"/>
                  <a:ea typeface="思源黑体 CN Bold" panose="020B0800000000000000" charset="-122"/>
                  <a:cs typeface="+mn-ea"/>
                  <a:sym typeface="+mn-lt"/>
                </a:endParaRPr>
              </a:p>
            </p:txBody>
          </p:sp>
        </p:grpSp>
        <p:grpSp>
          <p:nvGrpSpPr>
            <p:cNvPr id="12" name="组合 11"/>
            <p:cNvGrpSpPr/>
            <p:nvPr/>
          </p:nvGrpSpPr>
          <p:grpSpPr>
            <a:xfrm>
              <a:off x="4921" y="6650"/>
              <a:ext cx="4001" cy="1170"/>
              <a:chOff x="1791" y="2049"/>
              <a:chExt cx="4001" cy="1170"/>
            </a:xfrm>
          </p:grpSpPr>
          <p:sp>
            <p:nvSpPr>
              <p:cNvPr id="13" name="圆角矩形 12"/>
              <p:cNvSpPr/>
              <p:nvPr/>
            </p:nvSpPr>
            <p:spPr>
              <a:xfrm>
                <a:off x="1934" y="2049"/>
                <a:ext cx="3600" cy="1170"/>
              </a:xfrm>
              <a:prstGeom prst="roundRect">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791" y="2229"/>
                <a:ext cx="4001" cy="822"/>
              </a:xfrm>
              <a:prstGeom prst="rect">
                <a:avLst/>
              </a:prstGeom>
              <a:noFill/>
            </p:spPr>
            <p:txBody>
              <a:bodyPr wrap="square" rtlCol="0">
                <a:spAutoFit/>
              </a:bodyPr>
              <a:lstStyle/>
              <a:p>
                <a:pPr algn="ctr"/>
                <a:r>
                  <a:rPr lang="en-US" altLang="zh-CN" sz="1400" spc="600" dirty="0">
                    <a:solidFill>
                      <a:srgbClr val="FFFFFF"/>
                    </a:solidFill>
                    <a:latin typeface="思源黑体 CN Bold" panose="020B0800000000000000" charset="-122"/>
                    <a:ea typeface="思源黑体 CN Bold" panose="020B0800000000000000" charset="-122"/>
                    <a:cs typeface="+mn-ea"/>
                    <a:sym typeface="+mn-lt"/>
                  </a:rPr>
                  <a:t>Practical</a:t>
                </a:r>
                <a:endParaRPr lang="en-US" altLang="zh-CN" sz="1400" spc="600" dirty="0">
                  <a:solidFill>
                    <a:srgbClr val="FFFFFF"/>
                  </a:solidFill>
                  <a:latin typeface="思源黑体 CN Bold" panose="020B0800000000000000" charset="-122"/>
                  <a:ea typeface="思源黑体 CN Bold" panose="020B0800000000000000" charset="-122"/>
                  <a:cs typeface="+mn-ea"/>
                  <a:sym typeface="+mn-lt"/>
                </a:endParaRPr>
              </a:p>
              <a:p>
                <a:pPr algn="ctr"/>
                <a:r>
                  <a:rPr lang="en-US" altLang="zh-CN" sz="1400" spc="600" dirty="0">
                    <a:solidFill>
                      <a:srgbClr val="FFFFFF"/>
                    </a:solidFill>
                    <a:latin typeface="思源黑体 CN Bold" panose="020B0800000000000000" charset="-122"/>
                    <a:ea typeface="思源黑体 CN Bold" panose="020B0800000000000000" charset="-122"/>
                    <a:cs typeface="+mn-ea"/>
                    <a:sym typeface="+mn-lt"/>
                  </a:rPr>
                  <a:t>maintenance</a:t>
                </a:r>
                <a:endParaRPr lang="en-US" altLang="zh-CN" sz="1400" spc="600" dirty="0">
                  <a:solidFill>
                    <a:srgbClr val="FFFFFF"/>
                  </a:solidFill>
                  <a:latin typeface="思源黑体 CN Bold" panose="020B0800000000000000" charset="-122"/>
                  <a:ea typeface="思源黑体 CN Bold" panose="020B0800000000000000" charset="-122"/>
                  <a:cs typeface="+mn-ea"/>
                  <a:sym typeface="+mn-lt"/>
                </a:endParaRPr>
              </a:p>
            </p:txBody>
          </p:sp>
        </p:grpSp>
        <p:sp>
          <p:nvSpPr>
            <p:cNvPr id="191" name="文本框 141"/>
            <p:cNvSpPr txBox="1"/>
            <p:nvPr/>
          </p:nvSpPr>
          <p:spPr>
            <a:xfrm>
              <a:off x="7230" y="3761"/>
              <a:ext cx="9101" cy="1701"/>
            </a:xfrm>
            <a:prstGeom prst="rect">
              <a:avLst/>
            </a:prstGeom>
            <a:noFill/>
          </p:spPr>
          <p:txBody>
            <a:bodyPr wrap="square" lIns="0" tIns="0" rIns="0" bIns="0">
              <a:noAutofit/>
            </a:bodyPr>
            <a:lstStyle/>
            <a:p>
              <a:pPr marL="0" marR="0" lvl="0" algn="l" defTabSz="914400" eaLnBrk="1" fontAlgn="base" latinLnBrk="0" hangingPunct="1">
                <a:lnSpc>
                  <a:spcPct val="150000"/>
                </a:lnSpc>
                <a:buClrTx/>
                <a:buSzTx/>
                <a:buFontTx/>
                <a:buNone/>
                <a:defRPr/>
              </a:pPr>
              <a:r>
                <a:rPr kumimoji="0" lang="zh-CN" altLang="en-US" sz="1400" b="0" i="0" u="none" strike="noStrike" kern="0" cap="none" spc="0" normalizeH="0" baseline="0" noProof="0" dirty="0">
                  <a:ln>
                    <a:noFill/>
                  </a:ln>
                  <a:solidFill>
                    <a:srgbClr val="585455"/>
                  </a:solidFill>
                  <a:effectLst/>
                  <a:uLnTx/>
                  <a:uFillTx/>
                  <a:latin typeface="+mj-ea"/>
                  <a:ea typeface="+mj-ea"/>
                  <a:cs typeface="+mj-ea"/>
                  <a:sym typeface="+mn-lt"/>
                </a:rPr>
                <a:t>The implementation of the collection device should be in cooperation with the national park official, using the park's publicity efforts to raise public awareness, strengthen the importance of tourism graywater treatment, and promote the application of the collection device</a:t>
              </a:r>
              <a:r>
                <a:rPr kumimoji="0" lang="en-US" altLang="zh-CN" sz="1400" b="0" i="0" u="none" strike="noStrike" kern="0" cap="none" spc="0" normalizeH="0" baseline="0" noProof="0" dirty="0">
                  <a:ln>
                    <a:noFill/>
                  </a:ln>
                  <a:solidFill>
                    <a:srgbClr val="585455"/>
                  </a:solidFill>
                  <a:effectLst/>
                  <a:uLnTx/>
                  <a:uFillTx/>
                  <a:latin typeface="+mj-ea"/>
                  <a:ea typeface="+mj-ea"/>
                  <a:cs typeface="+mj-ea"/>
                  <a:sym typeface="+mn-lt"/>
                </a:rPr>
                <a:t>.</a:t>
              </a:r>
              <a:endParaRPr kumimoji="0" lang="zh-CN" altLang="en-US" sz="1400" b="0" i="0" u="none" strike="noStrike" kern="0" cap="none" spc="0" normalizeH="0" baseline="0" noProof="0" dirty="0">
                <a:ln>
                  <a:noFill/>
                </a:ln>
                <a:solidFill>
                  <a:srgbClr val="585455"/>
                </a:solidFill>
                <a:effectLst/>
                <a:uLnTx/>
                <a:uFillTx/>
                <a:latin typeface="+mj-ea"/>
                <a:ea typeface="+mj-ea"/>
                <a:cs typeface="+mj-ea"/>
                <a:sym typeface="+mn-lt"/>
              </a:endParaRPr>
            </a:p>
            <a:p>
              <a:pPr marL="0" marR="0" lvl="0" algn="l" defTabSz="914400" eaLnBrk="1" fontAlgn="base" latinLnBrk="0" hangingPunct="1">
                <a:lnSpc>
                  <a:spcPct val="150000"/>
                </a:lnSpc>
                <a:buClrTx/>
                <a:buSzTx/>
                <a:buFontTx/>
                <a:buNone/>
                <a:defRPr/>
              </a:pPr>
              <a:endParaRPr kumimoji="0" lang="zh-CN" altLang="en-US" sz="1400" b="0" i="0" u="none" strike="noStrike" kern="0" cap="none" spc="0" normalizeH="0" baseline="0" noProof="0" dirty="0">
                <a:ln>
                  <a:noFill/>
                </a:ln>
                <a:solidFill>
                  <a:srgbClr val="585455"/>
                </a:solidFill>
                <a:effectLst/>
                <a:uLnTx/>
                <a:uFillTx/>
                <a:latin typeface="+mj-ea"/>
                <a:ea typeface="+mj-ea"/>
                <a:cs typeface="+mj-ea"/>
                <a:sym typeface="+mn-lt"/>
              </a:endParaRPr>
            </a:p>
            <a:p>
              <a:pPr marL="0" marR="0" lvl="0" algn="l" defTabSz="914400" eaLnBrk="1" fontAlgn="base" latinLnBrk="0" hangingPunct="1">
                <a:lnSpc>
                  <a:spcPct val="150000"/>
                </a:lnSpc>
                <a:buClrTx/>
                <a:buSzTx/>
                <a:buFontTx/>
                <a:buNone/>
                <a:defRPr/>
              </a:pPr>
              <a:r>
                <a:rPr kumimoji="0" lang="zh-CN" altLang="en-US" sz="1400" b="0" i="0" u="none" strike="noStrike" kern="0" cap="none" spc="0" normalizeH="0" baseline="0" noProof="0" dirty="0">
                  <a:ln>
                    <a:noFill/>
                  </a:ln>
                  <a:solidFill>
                    <a:srgbClr val="585455"/>
                  </a:solidFill>
                  <a:effectLst/>
                  <a:uLnTx/>
                  <a:uFillTx/>
                  <a:latin typeface="+mj-ea"/>
                  <a:ea typeface="+mj-ea"/>
                  <a:cs typeface="+mj-ea"/>
                  <a:sym typeface="+mn-lt"/>
                </a:rPr>
                <a:t> </a:t>
              </a:r>
              <a:endParaRPr kumimoji="0" lang="zh-CN" altLang="en-US" sz="1400" b="0" i="0" u="none" strike="noStrike" kern="0" cap="none" spc="0" normalizeH="0" baseline="0" noProof="0" dirty="0">
                <a:ln>
                  <a:noFill/>
                </a:ln>
                <a:solidFill>
                  <a:srgbClr val="585455"/>
                </a:solidFill>
                <a:effectLst/>
                <a:uLnTx/>
                <a:uFillTx/>
                <a:latin typeface="+mj-ea"/>
                <a:ea typeface="+mj-ea"/>
                <a:cs typeface="+mj-ea"/>
                <a:sym typeface="+mn-lt"/>
              </a:endParaRPr>
            </a:p>
          </p:txBody>
        </p:sp>
        <p:sp>
          <p:nvSpPr>
            <p:cNvPr id="15" name="文本框 141"/>
            <p:cNvSpPr txBox="1"/>
            <p:nvPr/>
          </p:nvSpPr>
          <p:spPr>
            <a:xfrm>
              <a:off x="5915" y="1502"/>
              <a:ext cx="10241" cy="2436"/>
            </a:xfrm>
            <a:prstGeom prst="rect">
              <a:avLst/>
            </a:prstGeom>
            <a:noFill/>
          </p:spPr>
          <p:txBody>
            <a:bodyPr wrap="square" lIns="0" tIns="0" rIns="0" bIns="0">
              <a:noAutofit/>
            </a:bodyPr>
            <a:lstStyle/>
            <a:p>
              <a:pPr marL="0" marR="0" lvl="0" algn="l" defTabSz="914400" eaLnBrk="1" fontAlgn="base" latinLnBrk="0" hangingPunct="1">
                <a:lnSpc>
                  <a:spcPct val="150000"/>
                </a:lnSpc>
                <a:buClrTx/>
                <a:buSzTx/>
                <a:buFontTx/>
                <a:buNone/>
                <a:defRPr/>
              </a:pPr>
              <a:r>
                <a:rPr lang="zh-CN" altLang="en-US" sz="1400" kern="0" noProof="0" dirty="0">
                  <a:ln>
                    <a:noFill/>
                  </a:ln>
                  <a:solidFill>
                    <a:srgbClr val="585455"/>
                  </a:solidFill>
                  <a:effectLst/>
                  <a:uLnTx/>
                  <a:uFillTx/>
                  <a:latin typeface="+mj-ea"/>
                  <a:ea typeface="+mj-ea"/>
                  <a:cs typeface="+mj-ea"/>
                  <a:sym typeface="+mn-lt"/>
                </a:rPr>
                <a:t>The physical implementation of this project requires a number of components and other equipment:</a:t>
              </a:r>
              <a:endParaRPr lang="zh-CN" altLang="en-US" sz="1400" kern="0" noProof="0" dirty="0">
                <a:ln>
                  <a:noFill/>
                </a:ln>
                <a:solidFill>
                  <a:srgbClr val="585455"/>
                </a:solidFill>
                <a:effectLst/>
                <a:uLnTx/>
                <a:uFillTx/>
                <a:latin typeface="+mj-ea"/>
                <a:ea typeface="+mj-ea"/>
                <a:cs typeface="+mj-ea"/>
                <a:sym typeface="+mn-lt"/>
              </a:endParaRPr>
            </a:p>
            <a:p>
              <a:pPr marL="285750" marR="0" lvl="0" indent="-285750" algn="l" defTabSz="914400" eaLnBrk="1" fontAlgn="base" latinLnBrk="0" hangingPunct="1">
                <a:lnSpc>
                  <a:spcPct val="150000"/>
                </a:lnSpc>
                <a:buClrTx/>
                <a:buSzTx/>
                <a:buFont typeface="Wingdings" panose="05000000000000000000" charset="0"/>
                <a:buChar char="Ø"/>
                <a:defRPr/>
              </a:pPr>
              <a:r>
                <a:rPr lang="zh-CN" altLang="en-US" sz="1400" kern="0" noProof="0" dirty="0">
                  <a:ln>
                    <a:noFill/>
                  </a:ln>
                  <a:solidFill>
                    <a:srgbClr val="585455"/>
                  </a:solidFill>
                  <a:effectLst/>
                  <a:uLnTx/>
                  <a:uFillTx/>
                  <a:latin typeface="+mj-ea"/>
                  <a:ea typeface="+mj-ea"/>
                  <a:cs typeface="+mj-ea"/>
                  <a:sym typeface="+mn-lt"/>
                </a:rPr>
                <a:t> drainage pipe: to collected the bath water from</a:t>
              </a:r>
              <a:r>
                <a:rPr lang="en-US" altLang="zh-CN" sz="1400" kern="0" noProof="0" dirty="0">
                  <a:ln>
                    <a:noFill/>
                  </a:ln>
                  <a:solidFill>
                    <a:srgbClr val="585455"/>
                  </a:solidFill>
                  <a:effectLst/>
                  <a:uLnTx/>
                  <a:uFillTx/>
                  <a:latin typeface="+mj-ea"/>
                  <a:ea typeface="+mj-ea"/>
                  <a:cs typeface="+mj-ea"/>
                  <a:sym typeface="+mn-lt"/>
                </a:rPr>
                <a:t> </a:t>
              </a:r>
              <a:r>
                <a:rPr lang="zh-CN" altLang="en-US" sz="1400" kern="0" noProof="0" dirty="0">
                  <a:ln>
                    <a:noFill/>
                  </a:ln>
                  <a:solidFill>
                    <a:srgbClr val="585455"/>
                  </a:solidFill>
                  <a:effectLst/>
                  <a:uLnTx/>
                  <a:uFillTx/>
                  <a:latin typeface="+mj-ea"/>
                  <a:ea typeface="+mj-ea"/>
                  <a:cs typeface="+mj-ea"/>
                  <a:sym typeface="+mn-lt"/>
                </a:rPr>
                <a:t>bathroom.</a:t>
              </a:r>
              <a:endParaRPr lang="zh-CN" altLang="en-US" sz="1400" kern="0" noProof="0" dirty="0">
                <a:ln>
                  <a:noFill/>
                </a:ln>
                <a:solidFill>
                  <a:srgbClr val="585455"/>
                </a:solidFill>
                <a:effectLst/>
                <a:uLnTx/>
                <a:uFillTx/>
                <a:latin typeface="+mj-ea"/>
                <a:ea typeface="+mj-ea"/>
                <a:cs typeface="+mj-ea"/>
                <a:sym typeface="+mn-lt"/>
              </a:endParaRPr>
            </a:p>
            <a:p>
              <a:pPr marL="285750" marR="0" lvl="0" indent="-285750" algn="l" defTabSz="914400" eaLnBrk="1" fontAlgn="base" latinLnBrk="0" hangingPunct="1">
                <a:lnSpc>
                  <a:spcPct val="150000"/>
                </a:lnSpc>
                <a:buClrTx/>
                <a:buSzTx/>
                <a:buFont typeface="Wingdings" panose="05000000000000000000" charset="0"/>
                <a:buChar char="Ø"/>
                <a:defRPr/>
              </a:pPr>
              <a:r>
                <a:rPr lang="zh-CN" altLang="en-US" sz="1400" kern="0" noProof="0" dirty="0">
                  <a:ln>
                    <a:noFill/>
                  </a:ln>
                  <a:solidFill>
                    <a:srgbClr val="585455"/>
                  </a:solidFill>
                  <a:effectLst/>
                  <a:uLnTx/>
                  <a:uFillTx/>
                  <a:latin typeface="+mj-ea"/>
                  <a:ea typeface="+mj-ea"/>
                  <a:cs typeface="+mj-ea"/>
                  <a:sym typeface="+mn-lt"/>
                </a:rPr>
                <a:t> water tank: Temporarily collect greywater in the</a:t>
              </a:r>
              <a:r>
                <a:rPr lang="en-US" altLang="zh-CN" sz="1400" kern="0" noProof="0" dirty="0">
                  <a:ln>
                    <a:noFill/>
                  </a:ln>
                  <a:solidFill>
                    <a:srgbClr val="585455"/>
                  </a:solidFill>
                  <a:effectLst/>
                  <a:uLnTx/>
                  <a:uFillTx/>
                  <a:latin typeface="+mj-ea"/>
                  <a:ea typeface="+mj-ea"/>
                  <a:cs typeface="+mj-ea"/>
                  <a:sym typeface="+mn-lt"/>
                </a:rPr>
                <a:t> </a:t>
              </a:r>
              <a:r>
                <a:rPr lang="zh-CN" altLang="en-US" sz="1400" kern="0" noProof="0" dirty="0">
                  <a:ln>
                    <a:noFill/>
                  </a:ln>
                  <a:solidFill>
                    <a:srgbClr val="585455"/>
                  </a:solidFill>
                  <a:effectLst/>
                  <a:uLnTx/>
                  <a:uFillTx/>
                  <a:latin typeface="+mj-ea"/>
                  <a:ea typeface="+mj-ea"/>
                  <a:cs typeface="+mj-ea"/>
                  <a:sym typeface="+mn-lt"/>
                </a:rPr>
                <a:t>corresponding area</a:t>
              </a:r>
              <a:r>
                <a:rPr lang="en-US" altLang="zh-CN" sz="1400" kern="0" noProof="0" dirty="0">
                  <a:ln>
                    <a:noFill/>
                  </a:ln>
                  <a:solidFill>
                    <a:srgbClr val="585455"/>
                  </a:solidFill>
                  <a:effectLst/>
                  <a:uLnTx/>
                  <a:uFillTx/>
                  <a:latin typeface="+mj-ea"/>
                  <a:ea typeface="+mj-ea"/>
                  <a:cs typeface="+mj-ea"/>
                  <a:sym typeface="+mn-lt"/>
                </a:rPr>
                <a:t>.</a:t>
              </a:r>
              <a:endParaRPr lang="en-US" altLang="zh-CN" sz="1400" kern="0" noProof="0" dirty="0">
                <a:ln>
                  <a:noFill/>
                </a:ln>
                <a:solidFill>
                  <a:srgbClr val="585455"/>
                </a:solidFill>
                <a:effectLst/>
                <a:uLnTx/>
                <a:uFillTx/>
                <a:latin typeface="+mj-ea"/>
                <a:ea typeface="+mj-ea"/>
                <a:cs typeface="+mj-ea"/>
                <a:sym typeface="+mn-lt"/>
              </a:endParaRPr>
            </a:p>
          </p:txBody>
        </p:sp>
        <p:sp>
          <p:nvSpPr>
            <p:cNvPr id="16" name="文本框 141"/>
            <p:cNvSpPr txBox="1"/>
            <p:nvPr/>
          </p:nvSpPr>
          <p:spPr>
            <a:xfrm>
              <a:off x="9405" y="6736"/>
              <a:ext cx="6926" cy="1566"/>
            </a:xfrm>
            <a:prstGeom prst="rect">
              <a:avLst/>
            </a:prstGeom>
            <a:noFill/>
          </p:spPr>
          <p:txBody>
            <a:bodyPr wrap="square" lIns="0" tIns="0" rIns="0" bIns="0">
              <a:noAutofit/>
            </a:bodyPr>
            <a:lstStyle/>
            <a:p>
              <a:pPr marL="0" marR="0" lvl="0" indent="0" defTabSz="914400" eaLnBrk="1" fontAlgn="base" latinLnBrk="0" hangingPunct="1">
                <a:lnSpc>
                  <a:spcPct val="15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585455"/>
                  </a:solidFill>
                  <a:effectLst/>
                  <a:uLnTx/>
                  <a:uFillTx/>
                  <a:latin typeface="+mj-ea"/>
                  <a:ea typeface="+mj-ea"/>
                  <a:cs typeface="+mj-ea"/>
                  <a:sym typeface="+mn-lt"/>
                </a:rPr>
                <a:t>1</a:t>
              </a:r>
              <a:r>
                <a:rPr kumimoji="0" lang="zh-CN" altLang="en-US" sz="1400" b="0" i="0" u="none" strike="noStrike" kern="0" cap="none" spc="0" normalizeH="0" baseline="0" noProof="0" dirty="0">
                  <a:ln>
                    <a:noFill/>
                  </a:ln>
                  <a:solidFill>
                    <a:srgbClr val="585455"/>
                  </a:solidFill>
                  <a:effectLst/>
                  <a:uLnTx/>
                  <a:uFillTx/>
                  <a:latin typeface="+mj-ea"/>
                  <a:ea typeface="+mj-ea"/>
                  <a:cs typeface="+mj-ea"/>
                  <a:sym typeface="+mn-lt"/>
                </a:rPr>
                <a:t>、Arrange regular inspection by staff</a:t>
              </a:r>
              <a:r>
                <a:rPr kumimoji="0" lang="en-US" altLang="zh-CN" sz="1400" b="0" i="0" u="none" strike="noStrike" kern="0" cap="none" spc="0" normalizeH="0" baseline="0" noProof="0" dirty="0">
                  <a:ln>
                    <a:noFill/>
                  </a:ln>
                  <a:solidFill>
                    <a:srgbClr val="585455"/>
                  </a:solidFill>
                  <a:effectLst/>
                  <a:uLnTx/>
                  <a:uFillTx/>
                  <a:latin typeface="+mj-ea"/>
                  <a:ea typeface="+mj-ea"/>
                  <a:cs typeface="+mj-ea"/>
                  <a:sym typeface="+mn-lt"/>
                </a:rPr>
                <a:t>.</a:t>
              </a:r>
              <a:endParaRPr kumimoji="0" lang="zh-CN" altLang="en-US" sz="1400" b="0" i="0" u="none" strike="noStrike" kern="0" cap="none" spc="0" normalizeH="0" baseline="0" noProof="0" dirty="0">
                <a:ln>
                  <a:noFill/>
                </a:ln>
                <a:solidFill>
                  <a:srgbClr val="585455"/>
                </a:solidFill>
                <a:effectLst/>
                <a:uLnTx/>
                <a:uFillTx/>
                <a:latin typeface="+mj-ea"/>
                <a:ea typeface="+mj-ea"/>
                <a:cs typeface="+mj-ea"/>
                <a:sym typeface="+mn-lt"/>
              </a:endParaRPr>
            </a:p>
            <a:p>
              <a:pPr marL="0" marR="0" lvl="0" indent="0" defTabSz="914400" eaLnBrk="1" fontAlgn="base" latinLnBrk="0" hangingPunct="1">
                <a:lnSpc>
                  <a:spcPct val="15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585455"/>
                  </a:solidFill>
                  <a:effectLst/>
                  <a:uLnTx/>
                  <a:uFillTx/>
                  <a:latin typeface="+mj-ea"/>
                  <a:ea typeface="+mj-ea"/>
                  <a:cs typeface="+mj-ea"/>
                  <a:sym typeface="+mn-lt"/>
                </a:rPr>
                <a:t>2</a:t>
              </a:r>
              <a:r>
                <a:rPr kumimoji="0" lang="zh-CN" altLang="en-US" sz="1400" b="0" i="0" u="none" strike="noStrike" kern="0" cap="none" spc="0" normalizeH="0" baseline="0" noProof="0" dirty="0">
                  <a:ln>
                    <a:noFill/>
                  </a:ln>
                  <a:solidFill>
                    <a:srgbClr val="585455"/>
                  </a:solidFill>
                  <a:effectLst/>
                  <a:uLnTx/>
                  <a:uFillTx/>
                  <a:latin typeface="+mj-ea"/>
                  <a:ea typeface="+mj-ea"/>
                  <a:cs typeface="+mj-ea"/>
                  <a:sym typeface="+mn-lt"/>
                </a:rPr>
                <a:t>、Progressive maintenance guide</a:t>
              </a:r>
              <a:endParaRPr kumimoji="0" lang="zh-CN" altLang="en-US" sz="1400" b="0" i="0" u="none" strike="noStrike" kern="0" cap="none" spc="0" normalizeH="0" baseline="0" noProof="0" dirty="0">
                <a:ln>
                  <a:noFill/>
                </a:ln>
                <a:solidFill>
                  <a:srgbClr val="585455"/>
                </a:solidFill>
                <a:effectLst/>
                <a:uLnTx/>
                <a:uFillTx/>
                <a:latin typeface="+mj-ea"/>
                <a:ea typeface="+mj-ea"/>
                <a:cs typeface="+mj-ea"/>
                <a:sym typeface="+mn-lt"/>
              </a:endParaRPr>
            </a:p>
            <a:p>
              <a:pPr marL="0" marR="0" lvl="0" indent="0" defTabSz="914400" eaLnBrk="1" fontAlgn="base" latinLnBrk="0" hangingPunct="1">
                <a:lnSpc>
                  <a:spcPct val="15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585455"/>
                </a:solidFill>
                <a:effectLst/>
                <a:uLnTx/>
                <a:uFillTx/>
                <a:latin typeface="+mj-ea"/>
                <a:ea typeface="+mj-ea"/>
                <a:cs typeface="+mj-ea"/>
                <a:sym typeface="+mn-lt"/>
              </a:endParaRPr>
            </a:p>
            <a:p>
              <a:pPr marL="0" marR="0" lvl="0" indent="0" defTabSz="914400" eaLnBrk="1" fontAlgn="base" latinLnBrk="0" hangingPunct="1">
                <a:lnSpc>
                  <a:spcPct val="15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585455"/>
                  </a:solidFill>
                  <a:effectLst/>
                  <a:uLnTx/>
                  <a:uFillTx/>
                  <a:latin typeface="+mj-ea"/>
                  <a:ea typeface="+mj-ea"/>
                  <a:cs typeface="+mj-ea"/>
                  <a:sym typeface="+mn-lt"/>
                </a:rPr>
                <a:t> </a:t>
              </a:r>
              <a:endParaRPr kumimoji="0" lang="zh-CN" altLang="en-US" sz="1400" b="0" i="0" u="none" strike="noStrike" kern="0" cap="none" spc="0" normalizeH="0" baseline="0" noProof="0" dirty="0">
                <a:ln>
                  <a:noFill/>
                </a:ln>
                <a:solidFill>
                  <a:srgbClr val="585455"/>
                </a:solidFill>
                <a:effectLst/>
                <a:uLnTx/>
                <a:uFillTx/>
                <a:latin typeface="+mj-ea"/>
                <a:ea typeface="+mj-ea"/>
                <a:cs typeface="+mj-ea"/>
                <a:sym typeface="+mn-lt"/>
              </a:endParaRPr>
            </a:p>
          </p:txBody>
        </p:sp>
      </p:grpSp>
      <p:sp>
        <p:nvSpPr>
          <p:cNvPr id="20" name="文本框 19"/>
          <p:cNvSpPr txBox="1"/>
          <p:nvPr/>
        </p:nvSpPr>
        <p:spPr>
          <a:xfrm>
            <a:off x="2352675" y="3808095"/>
            <a:ext cx="2564765" cy="462915"/>
          </a:xfrm>
          <a:prstGeom prst="rect">
            <a:avLst/>
          </a:prstGeom>
          <a:noFill/>
        </p:spPr>
        <p:txBody>
          <a:bodyPr wrap="square" rtlCol="0">
            <a:spAutoFit/>
          </a:bodyPr>
          <a:lstStyle/>
          <a:p>
            <a:pPr algn="ctr"/>
            <a:r>
              <a:rPr lang="zh-CN" altLang="en-US" sz="1400" spc="600" dirty="0">
                <a:solidFill>
                  <a:srgbClr val="FFFFFF"/>
                </a:solidFill>
                <a:ea typeface="仿宋" panose="02010609060101010101" charset="-122"/>
                <a:cs typeface="+mn-lt"/>
                <a:sym typeface="+mn-lt"/>
              </a:rPr>
              <a:t>Practical </a:t>
            </a:r>
            <a:r>
              <a:rPr lang="en-US" altLang="zh-CN" sz="1400" spc="600" dirty="0">
                <a:solidFill>
                  <a:srgbClr val="FFFFFF"/>
                </a:solidFill>
                <a:ea typeface="仿宋" panose="02010609060101010101" charset="-122"/>
                <a:cs typeface="+mn-lt"/>
                <a:sym typeface="+mn-lt"/>
              </a:rPr>
              <a:t>spread</a:t>
            </a:r>
            <a:endParaRPr lang="en-US" altLang="zh-CN" sz="1400" spc="600" dirty="0">
              <a:solidFill>
                <a:srgbClr val="FFFFFF"/>
              </a:solidFill>
              <a:ea typeface="仿宋" panose="02010609060101010101" charset="-122"/>
              <a:cs typeface="+mn-lt"/>
              <a:sym typeface="+mn-lt"/>
            </a:endParaRPr>
          </a:p>
        </p:txBody>
      </p:sp>
      <p:sp>
        <p:nvSpPr>
          <p:cNvPr id="22" name="文本框 21"/>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况小媛颖 </a:t>
            </a:r>
            <a:r>
              <a:rPr lang="en-US" altLang="zh-CN" b="1" dirty="0">
                <a:solidFill>
                  <a:schemeClr val="tx2"/>
                </a:solidFill>
              </a:rPr>
              <a:t>Joy</a:t>
            </a:r>
            <a:endParaRPr lang="en-US" altLang="zh-CN" b="1" dirty="0">
              <a:solidFill>
                <a:schemeClr val="tx2"/>
              </a:solidFill>
            </a:endParaRPr>
          </a:p>
        </p:txBody>
      </p:sp>
    </p:spTree>
    <p:custDataLst>
      <p:tags r:id="rId2"/>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par>
                                <p:cTn id="14" presetID="16" presetClass="entr" presetSubtype="21"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arn(inVertical)">
                                      <p:cBhvr>
                                        <p:cTn id="16" dur="500"/>
                                        <p:tgtEl>
                                          <p:spTgt spid="2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arn(inVertical)">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9871" y="3089255"/>
            <a:ext cx="10170477" cy="923330"/>
          </a:xfrm>
          <a:prstGeom prst="rect">
            <a:avLst/>
          </a:prstGeom>
          <a:noFill/>
        </p:spPr>
        <p:txBody>
          <a:bodyPr wrap="none" lIns="91440" tIns="45720" rIns="91440" bIns="45720">
            <a:spAutoFit/>
          </a:bodyPr>
          <a:lstStyle/>
          <a:p>
            <a:pPr algn="ctr"/>
            <a:r>
              <a:rPr lang="en-US" altLang="zh-CN" sz="5400" b="1" cap="none" spc="0" dirty="0">
                <a:ln w="12700">
                  <a:solidFill>
                    <a:schemeClr val="accent5"/>
                  </a:solidFill>
                  <a:prstDash val="solid"/>
                </a:ln>
                <a:solidFill>
                  <a:schemeClr val="accent6">
                    <a:lumMod val="75000"/>
                  </a:schemeClr>
                </a:solidFill>
                <a:effectLst/>
              </a:rPr>
              <a:t>Part2</a:t>
            </a:r>
            <a:r>
              <a:rPr lang="en-US" altLang="zh-CN" sz="5400" b="1" dirty="0">
                <a:ln w="12700">
                  <a:solidFill>
                    <a:schemeClr val="accent5"/>
                  </a:solidFill>
                  <a:prstDash val="solid"/>
                </a:ln>
                <a:solidFill>
                  <a:schemeClr val="accent6">
                    <a:lumMod val="75000"/>
                  </a:schemeClr>
                </a:solidFill>
              </a:rPr>
              <a:t>: Greywater exporting device</a:t>
            </a:r>
            <a:r>
              <a:rPr lang="zh-CN" altLang="en-US" sz="5400" b="1" dirty="0">
                <a:ln w="12700">
                  <a:solidFill>
                    <a:schemeClr val="accent5"/>
                  </a:solidFill>
                  <a:prstDash val="solid"/>
                </a:ln>
                <a:solidFill>
                  <a:schemeClr val="accent6">
                    <a:lumMod val="75000"/>
                  </a:schemeClr>
                </a:solidFill>
              </a:rPr>
              <a:t> </a:t>
            </a:r>
            <a:endParaRPr lang="zh-CN" altLang="en-US" sz="5400" b="1" cap="none" spc="0" dirty="0">
              <a:ln w="12700">
                <a:solidFill>
                  <a:schemeClr val="accent5"/>
                </a:solidFill>
                <a:prstDash val="solid"/>
              </a:ln>
              <a:solidFill>
                <a:schemeClr val="accent6">
                  <a:lumMod val="75000"/>
                </a:schemeClr>
              </a:solidFill>
              <a:effectLst/>
            </a:endParaRPr>
          </a:p>
        </p:txBody>
      </p:sp>
      <p:sp>
        <p:nvSpPr>
          <p:cNvPr id="3" name="文本框 2"/>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况小媛颖 </a:t>
            </a:r>
            <a:r>
              <a:rPr lang="en-US" altLang="zh-CN" b="1" dirty="0">
                <a:solidFill>
                  <a:schemeClr val="tx2"/>
                </a:solidFill>
              </a:rPr>
              <a:t>Joy</a:t>
            </a:r>
            <a:endParaRPr lang="en-US" altLang="zh-CN" b="1" dirty="0">
              <a:solidFill>
                <a:schemeClr val="tx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085975" y="6228080"/>
            <a:ext cx="4740910" cy="460375"/>
          </a:xfrm>
          <a:prstGeom prst="rect">
            <a:avLst/>
          </a:prstGeom>
          <a:noFill/>
        </p:spPr>
        <p:txBody>
          <a:bodyPr wrap="square" rtlCol="0">
            <a:spAutoFit/>
          </a:bodyPr>
          <a:lstStyle/>
          <a:p>
            <a:pPr indent="373380" fontAlgn="base">
              <a:lnSpc>
                <a:spcPct val="150000"/>
              </a:lnSpc>
              <a:buClrTx/>
              <a:buSzTx/>
              <a:buFontTx/>
              <a:defRPr/>
            </a:pPr>
            <a:r>
              <a:rPr lang="zh-CN" altLang="en-US" sz="1600" kern="0" noProof="0" dirty="0">
                <a:solidFill>
                  <a:srgbClr val="585455"/>
                </a:solidFill>
                <a:latin typeface="+mj-ea"/>
                <a:ea typeface="+mj-ea"/>
                <a:cs typeface="+mj-ea"/>
              </a:rPr>
              <a:t> </a:t>
            </a:r>
            <a:endParaRPr lang="zh-CN" altLang="en-US" sz="1600" kern="0" noProof="0" dirty="0">
              <a:solidFill>
                <a:srgbClr val="585455"/>
              </a:solidFill>
              <a:latin typeface="+mj-ea"/>
              <a:ea typeface="+mj-ea"/>
              <a:cs typeface="+mj-ea"/>
            </a:endParaRPr>
          </a:p>
        </p:txBody>
      </p:sp>
      <p:sp>
        <p:nvSpPr>
          <p:cNvPr id="19" name="文本框 18"/>
          <p:cNvSpPr txBox="1"/>
          <p:nvPr>
            <p:custDataLst>
              <p:tags r:id="rId1"/>
            </p:custDataLst>
          </p:nvPr>
        </p:nvSpPr>
        <p:spPr>
          <a:xfrm>
            <a:off x="7976870" y="1205230"/>
            <a:ext cx="2664460" cy="1135380"/>
          </a:xfrm>
          <a:prstGeom prst="rect">
            <a:avLst/>
          </a:prstGeom>
          <a:solidFill>
            <a:schemeClr val="accent3">
              <a:lumMod val="50000"/>
            </a:schemeClr>
          </a:solidFill>
        </p:spPr>
        <p:txBody>
          <a:bodyPr wrap="square" rtlCol="0">
            <a:noAutofit/>
          </a:bodyPr>
          <a:lstStyle/>
          <a:p>
            <a:pPr algn="ctr"/>
            <a:r>
              <a:rPr lang="zh-CN" altLang="en-US" sz="2000" spc="600" dirty="0">
                <a:solidFill>
                  <a:srgbClr val="FFFFFF"/>
                </a:solidFill>
                <a:latin typeface="思源黑体 CN Bold" panose="020B0800000000000000" charset="-122"/>
                <a:ea typeface="思源黑体 CN Bold" panose="020B0800000000000000" charset="-122"/>
                <a:cs typeface="+mn-ea"/>
                <a:sym typeface="+mn-lt"/>
              </a:rPr>
              <a:t>Greywater exporting device</a:t>
            </a:r>
            <a:endParaRPr lang="zh-CN" altLang="en-US" sz="2000" spc="600" dirty="0">
              <a:solidFill>
                <a:srgbClr val="FFFFFF"/>
              </a:solidFill>
              <a:latin typeface="思源黑体 CN Bold" panose="020B0800000000000000" charset="-122"/>
              <a:ea typeface="思源黑体 CN Bold" panose="020B0800000000000000" charset="-122"/>
              <a:cs typeface="+mn-ea"/>
              <a:sym typeface="+mn-lt"/>
            </a:endParaRPr>
          </a:p>
        </p:txBody>
      </p:sp>
      <p:sp>
        <p:nvSpPr>
          <p:cNvPr id="104" name="文本框 103"/>
          <p:cNvSpPr txBox="1"/>
          <p:nvPr/>
        </p:nvSpPr>
        <p:spPr>
          <a:xfrm>
            <a:off x="1294130" y="4828222"/>
            <a:ext cx="5080000" cy="2030095"/>
          </a:xfrm>
          <a:prstGeom prst="rect">
            <a:avLst/>
          </a:prstGeom>
          <a:noFill/>
          <a:ln w="9525">
            <a:noFill/>
          </a:ln>
        </p:spPr>
        <p:txBody>
          <a:bodyPr>
            <a:spAutoFit/>
          </a:bodyPr>
          <a:lstStyle/>
          <a:p>
            <a:pPr indent="304800"/>
            <a:r>
              <a:rPr lang="en-US" b="0">
                <a:latin typeface="Times New Roman" panose="02020603050405020304" charset="0"/>
                <a:cs typeface="Calibri" panose="020F0502020204030204" charset="0"/>
              </a:rPr>
              <a:t>Use pipes to feed into the original water pipeline for household and factory use.At this stage, the original pipelines in the area can be used to transport the treated sewage into the anywhere, taking advantage of the advantages of the pipelines in the underground </a:t>
            </a:r>
            <a:r>
              <a:rPr lang="en-US" b="0">
                <a:latin typeface="Times New Roman" panose="02020603050405020304" charset="0"/>
              </a:rPr>
              <a:t>linking the whole</a:t>
            </a:r>
            <a:r>
              <a:rPr lang="en-US" b="0">
                <a:latin typeface="Times New Roman" panose="02020603050405020304" charset="0"/>
                <a:cs typeface="Calibri" panose="020F0502020204030204" charset="0"/>
              </a:rPr>
              <a:t> area.</a:t>
            </a:r>
            <a:endParaRPr lang="en-US" b="0">
              <a:latin typeface="Times New Roman" panose="02020603050405020304" charset="0"/>
              <a:cs typeface="Calibri" panose="020F0502020204030204" charset="0"/>
            </a:endParaRPr>
          </a:p>
          <a:p>
            <a:pPr indent="304800"/>
            <a:r>
              <a:rPr lang="en-US" b="0">
                <a:latin typeface="Times New Roman" panose="02020603050405020304" charset="0"/>
                <a:cs typeface="Calibri" panose="020F0502020204030204" charset="0"/>
              </a:rPr>
              <a:t> </a:t>
            </a:r>
            <a:endParaRPr lang="en-US" altLang="en-US" b="0">
              <a:latin typeface="Times New Roman" panose="02020603050405020304" charset="0"/>
              <a:cs typeface="Calibri" panose="020F0502020204030204" charset="0"/>
            </a:endParaRPr>
          </a:p>
        </p:txBody>
      </p:sp>
      <p:pic>
        <p:nvPicPr>
          <p:cNvPr id="20" name="图片 19"/>
          <p:cNvPicPr/>
          <p:nvPr/>
        </p:nvPicPr>
        <p:blipFill>
          <a:blip r:embed="rId2"/>
          <a:stretch>
            <a:fillRect/>
          </a:stretch>
        </p:blipFill>
        <p:spPr>
          <a:xfrm>
            <a:off x="1653541" y="531337"/>
            <a:ext cx="4133849" cy="4129087"/>
          </a:xfrm>
          <a:prstGeom prst="rect">
            <a:avLst/>
          </a:prstGeom>
          <a:noFill/>
          <a:ln w="9525">
            <a:solidFill>
              <a:schemeClr val="accent3"/>
            </a:solidFill>
          </a:ln>
        </p:spPr>
      </p:pic>
      <p:sp>
        <p:nvSpPr>
          <p:cNvPr id="7" name="文本框 6"/>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况小媛颖 </a:t>
            </a:r>
            <a:r>
              <a:rPr lang="en-US" altLang="zh-CN" b="1" dirty="0">
                <a:solidFill>
                  <a:schemeClr val="tx2"/>
                </a:solidFill>
              </a:rPr>
              <a:t>Joy</a:t>
            </a:r>
            <a:endParaRPr lang="en-US" altLang="zh-CN" b="1" dirty="0">
              <a:solidFill>
                <a:schemeClr val="tx2"/>
              </a:solidFill>
            </a:endParaRPr>
          </a:p>
        </p:txBody>
      </p:sp>
      <p:pic>
        <p:nvPicPr>
          <p:cNvPr id="2" name="图片 1" descr="屏幕截图 2023-06-11 093742"/>
          <p:cNvPicPr>
            <a:picLocks noChangeAspect="1"/>
          </p:cNvPicPr>
          <p:nvPr/>
        </p:nvPicPr>
        <p:blipFill>
          <a:blip r:embed="rId3"/>
          <a:stretch>
            <a:fillRect/>
          </a:stretch>
        </p:blipFill>
        <p:spPr>
          <a:xfrm>
            <a:off x="7642225" y="3275330"/>
            <a:ext cx="3333750" cy="2986405"/>
          </a:xfrm>
          <a:prstGeom prst="rect">
            <a:avLst/>
          </a:prstGeom>
        </p:spPr>
      </p:pic>
    </p:spTree>
    <p:custDataLst>
      <p:tags r:id="rId4"/>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3760108"/>
          <p:cNvPicPr>
            <a:picLocks noChangeAspect="1"/>
          </p:cNvPicPr>
          <p:nvPr/>
        </p:nvPicPr>
        <p:blipFill>
          <a:blip r:embed="rId1"/>
          <a:stretch>
            <a:fillRect/>
          </a:stretch>
        </p:blipFill>
        <p:spPr>
          <a:xfrm>
            <a:off x="3586480" y="1461135"/>
            <a:ext cx="5018405" cy="3596005"/>
          </a:xfrm>
          <a:prstGeom prst="rect">
            <a:avLst/>
          </a:prstGeom>
        </p:spPr>
      </p:pic>
      <p:pic>
        <p:nvPicPr>
          <p:cNvPr id="6" name="图片 5" descr="IMG_256"/>
          <p:cNvPicPr>
            <a:picLocks noChangeAspect="1"/>
          </p:cNvPicPr>
          <p:nvPr>
            <p:custDataLst>
              <p:tags r:id="rId2"/>
            </p:custDataLst>
          </p:nvPr>
        </p:nvPicPr>
        <p:blipFill>
          <a:blip r:embed="rId3"/>
          <a:stretch>
            <a:fillRect/>
          </a:stretch>
        </p:blipFill>
        <p:spPr>
          <a:xfrm>
            <a:off x="418465" y="395605"/>
            <a:ext cx="3774440" cy="2960370"/>
          </a:xfrm>
          <a:prstGeom prst="rect">
            <a:avLst/>
          </a:prstGeom>
          <a:noFill/>
          <a:ln w="9525">
            <a:solidFill>
              <a:schemeClr val="accent3"/>
            </a:solidFill>
          </a:ln>
        </p:spPr>
      </p:pic>
      <p:pic>
        <p:nvPicPr>
          <p:cNvPr id="10" name="图片 10" descr="ea3cecae3af1bc74dd5cc42c4d750f3"/>
          <p:cNvPicPr>
            <a:picLocks noChangeAspect="1"/>
          </p:cNvPicPr>
          <p:nvPr>
            <p:custDataLst>
              <p:tags r:id="rId4"/>
            </p:custDataLst>
          </p:nvPr>
        </p:nvPicPr>
        <p:blipFill>
          <a:blip r:embed="rId5"/>
          <a:stretch>
            <a:fillRect/>
          </a:stretch>
        </p:blipFill>
        <p:spPr>
          <a:xfrm>
            <a:off x="8806509" y="722947"/>
            <a:ext cx="2200250" cy="3357562"/>
          </a:xfrm>
          <a:prstGeom prst="rect">
            <a:avLst/>
          </a:prstGeom>
          <a:ln>
            <a:solidFill>
              <a:schemeClr val="accent3"/>
            </a:solidFill>
          </a:ln>
        </p:spPr>
      </p:pic>
      <p:pic>
        <p:nvPicPr>
          <p:cNvPr id="11" name="图片 11" descr="795e0a0ee0baddb23f2083230c699ca"/>
          <p:cNvPicPr>
            <a:picLocks noChangeAspect="1"/>
          </p:cNvPicPr>
          <p:nvPr>
            <p:custDataLst>
              <p:tags r:id="rId6"/>
            </p:custDataLst>
          </p:nvPr>
        </p:nvPicPr>
        <p:blipFill>
          <a:blip r:embed="rId7"/>
          <a:stretch>
            <a:fillRect/>
          </a:stretch>
        </p:blipFill>
        <p:spPr>
          <a:xfrm>
            <a:off x="7763192" y="4246562"/>
            <a:ext cx="4286885" cy="2300605"/>
          </a:xfrm>
          <a:prstGeom prst="rect">
            <a:avLst/>
          </a:prstGeom>
          <a:ln>
            <a:solidFill>
              <a:schemeClr val="accent3"/>
            </a:solidFill>
          </a:ln>
        </p:spPr>
      </p:pic>
      <p:sp>
        <p:nvSpPr>
          <p:cNvPr id="105" name="文本框 104"/>
          <p:cNvSpPr txBox="1"/>
          <p:nvPr/>
        </p:nvSpPr>
        <p:spPr>
          <a:xfrm>
            <a:off x="418465" y="4255135"/>
            <a:ext cx="4681855" cy="1647190"/>
          </a:xfrm>
          <a:prstGeom prst="rect">
            <a:avLst/>
          </a:prstGeom>
          <a:noFill/>
          <a:ln w="9525">
            <a:noFill/>
          </a:ln>
        </p:spPr>
        <p:txBody>
          <a:bodyPr>
            <a:noAutofit/>
          </a:bodyPr>
          <a:lstStyle/>
          <a:p>
            <a:pPr indent="304800"/>
            <a:r>
              <a:rPr lang="en-US" b="0">
                <a:latin typeface="Times New Roman" panose="02020603050405020304" charset="0"/>
                <a:cs typeface="Calibri" panose="020F0502020204030204" charset="0"/>
              </a:rPr>
              <a:t>As shown in the figure, the red line represents the drinkable pure water, and the blue line represents the water with lower requirements for cleaning and flushing. The water that we treat thoroughly can be used for drinking, and the water that is treated less thoroughly and simply can be used for flushing.</a:t>
            </a:r>
            <a:endParaRPr lang="en-US" altLang="en-US" b="0">
              <a:latin typeface="Times New Roman" panose="02020603050405020304" charset="0"/>
              <a:cs typeface="Calibri" panose="020F0502020204030204" charset="0"/>
            </a:endParaRPr>
          </a:p>
        </p:txBody>
      </p:sp>
      <p:sp>
        <p:nvSpPr>
          <p:cNvPr id="8" name="文本框 7"/>
          <p:cNvSpPr txBox="1"/>
          <p:nvPr/>
        </p:nvSpPr>
        <p:spPr>
          <a:xfrm>
            <a:off x="1301750" y="3429000"/>
            <a:ext cx="2226310" cy="368300"/>
          </a:xfrm>
          <a:prstGeom prst="rect">
            <a:avLst/>
          </a:prstGeom>
          <a:noFill/>
        </p:spPr>
        <p:txBody>
          <a:bodyPr wrap="square" rtlCol="0">
            <a:spAutoFit/>
          </a:bodyPr>
          <a:lstStyle/>
          <a:p>
            <a:r>
              <a:rPr lang="en-US" altLang="zh-CN" dirty="0" err="1">
                <a:solidFill>
                  <a:schemeClr val="tx1"/>
                </a:solidFill>
                <a:effectLst>
                  <a:outerShdw blurRad="38100" dist="19050" dir="2700000" algn="tl" rotWithShape="0">
                    <a:schemeClr val="dk1">
                      <a:alpha val="40000"/>
                    </a:schemeClr>
                  </a:outerShdw>
                </a:effectLst>
                <a:latin typeface="华文隶书" panose="02010800040101010101" charset="-122"/>
                <a:ea typeface="华文隶书" panose="02010800040101010101" charset="-122"/>
              </a:rPr>
              <a:t>houshold</a:t>
            </a:r>
            <a:endParaRPr lang="en-US" altLang="zh-CN" dirty="0">
              <a:solidFill>
                <a:schemeClr val="tx1"/>
              </a:solidFill>
              <a:effectLst>
                <a:outerShdw blurRad="38100" dist="19050" dir="2700000" algn="tl" rotWithShape="0">
                  <a:schemeClr val="dk1">
                    <a:alpha val="40000"/>
                  </a:schemeClr>
                </a:outerShdw>
              </a:effectLst>
              <a:latin typeface="华文隶书" panose="02010800040101010101" charset="-122"/>
              <a:ea typeface="华文隶书" panose="02010800040101010101" charset="-122"/>
            </a:endParaRPr>
          </a:p>
        </p:txBody>
      </p:sp>
      <p:sp>
        <p:nvSpPr>
          <p:cNvPr id="12" name="文本框 11"/>
          <p:cNvSpPr txBox="1"/>
          <p:nvPr/>
        </p:nvSpPr>
        <p:spPr>
          <a:xfrm>
            <a:off x="9271000" y="3735070"/>
            <a:ext cx="6096000" cy="368300"/>
          </a:xfrm>
          <a:prstGeom prst="rect">
            <a:avLst/>
          </a:prstGeom>
          <a:noFill/>
        </p:spPr>
        <p:txBody>
          <a:bodyPr wrap="square" rtlCol="0" anchor="t">
            <a:spAutoFit/>
          </a:bodyPr>
          <a:lstStyle/>
          <a:p>
            <a:r>
              <a:rPr lang="en-US" altLang="zh-CN">
                <a:solidFill>
                  <a:schemeClr val="tx1"/>
                </a:solidFill>
                <a:effectLst>
                  <a:outerShdw blurRad="38100" dist="19050" dir="2700000" algn="tl" rotWithShape="0">
                    <a:schemeClr val="dk1">
                      <a:alpha val="40000"/>
                    </a:schemeClr>
                  </a:outerShdw>
                </a:effectLst>
                <a:latin typeface="华文隶书" panose="02010800040101010101" charset="-122"/>
                <a:ea typeface="华文隶书" panose="02010800040101010101" charset="-122"/>
              </a:rPr>
              <a:t>I</a:t>
            </a:r>
            <a:r>
              <a:rPr lang="zh-CN" altLang="en-US">
                <a:solidFill>
                  <a:schemeClr val="tx1"/>
                </a:solidFill>
                <a:effectLst>
                  <a:outerShdw blurRad="38100" dist="19050" dir="2700000" algn="tl" rotWithShape="0">
                    <a:schemeClr val="dk1">
                      <a:alpha val="40000"/>
                    </a:schemeClr>
                  </a:outerShdw>
                </a:effectLst>
                <a:latin typeface="华文隶书" panose="02010800040101010101" charset="-122"/>
                <a:ea typeface="华文隶书" panose="02010800040101010101" charset="-122"/>
              </a:rPr>
              <a:t>ndustry</a:t>
            </a:r>
            <a:endParaRPr lang="zh-CN" altLang="en-US">
              <a:solidFill>
                <a:schemeClr val="tx1"/>
              </a:solidFill>
              <a:effectLst>
                <a:outerShdw blurRad="38100" dist="19050" dir="2700000" algn="tl" rotWithShape="0">
                  <a:schemeClr val="dk1">
                    <a:alpha val="40000"/>
                  </a:schemeClr>
                </a:outerShdw>
              </a:effectLst>
              <a:latin typeface="华文隶书" panose="02010800040101010101" charset="-122"/>
              <a:ea typeface="华文隶书" panose="02010800040101010101" charset="-122"/>
            </a:endParaRPr>
          </a:p>
        </p:txBody>
      </p:sp>
      <p:sp>
        <p:nvSpPr>
          <p:cNvPr id="13" name="文本框 12"/>
          <p:cNvSpPr txBox="1"/>
          <p:nvPr/>
        </p:nvSpPr>
        <p:spPr>
          <a:xfrm>
            <a:off x="9271000" y="6506209"/>
            <a:ext cx="6096000" cy="368300"/>
          </a:xfrm>
          <a:prstGeom prst="rect">
            <a:avLst/>
          </a:prstGeom>
          <a:noFill/>
        </p:spPr>
        <p:txBody>
          <a:bodyPr wrap="square" rtlCol="0" anchor="t">
            <a:spAutoFit/>
          </a:bodyPr>
          <a:lstStyle/>
          <a:p>
            <a:r>
              <a:rPr lang="en-US" altLang="zh-CN" dirty="0">
                <a:solidFill>
                  <a:schemeClr val="tx1"/>
                </a:solidFill>
                <a:effectLst>
                  <a:outerShdw blurRad="38100" dist="19050" dir="2700000" algn="tl" rotWithShape="0">
                    <a:schemeClr val="dk1">
                      <a:alpha val="40000"/>
                    </a:schemeClr>
                  </a:outerShdw>
                </a:effectLst>
                <a:latin typeface="华文隶书" panose="02010800040101010101" charset="-122"/>
                <a:ea typeface="华文隶书" panose="02010800040101010101" charset="-122"/>
              </a:rPr>
              <a:t>A</a:t>
            </a:r>
            <a:r>
              <a:rPr lang="zh-CN" altLang="en-US" dirty="0">
                <a:solidFill>
                  <a:schemeClr val="tx1"/>
                </a:solidFill>
                <a:effectLst>
                  <a:outerShdw blurRad="38100" dist="19050" dir="2700000" algn="tl" rotWithShape="0">
                    <a:schemeClr val="dk1">
                      <a:alpha val="40000"/>
                    </a:schemeClr>
                  </a:outerShdw>
                </a:effectLst>
                <a:latin typeface="华文隶书" panose="02010800040101010101" charset="-122"/>
                <a:ea typeface="华文隶书" panose="02010800040101010101" charset="-122"/>
              </a:rPr>
              <a:t>griculture</a:t>
            </a:r>
            <a:endParaRPr lang="zh-CN" altLang="en-US" dirty="0">
              <a:solidFill>
                <a:schemeClr val="tx1"/>
              </a:solidFill>
              <a:effectLst>
                <a:outerShdw blurRad="38100" dist="19050" dir="2700000" algn="tl" rotWithShape="0">
                  <a:schemeClr val="dk1">
                    <a:alpha val="40000"/>
                  </a:schemeClr>
                </a:outerShdw>
              </a:effectLst>
              <a:latin typeface="华文隶书" panose="02010800040101010101" charset="-122"/>
              <a:ea typeface="华文隶书" panose="02010800040101010101" charset="-122"/>
            </a:endParaRPr>
          </a:p>
        </p:txBody>
      </p:sp>
      <p:sp>
        <p:nvSpPr>
          <p:cNvPr id="15" name="文本框 14"/>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况小媛颖 </a:t>
            </a:r>
            <a:r>
              <a:rPr lang="en-US" altLang="zh-CN" b="1" dirty="0">
                <a:solidFill>
                  <a:schemeClr val="tx2"/>
                </a:solidFill>
              </a:rPr>
              <a:t>Joy</a:t>
            </a:r>
            <a:endParaRPr lang="en-US" altLang="zh-CN" b="1" dirty="0">
              <a:solidFill>
                <a:schemeClr val="tx2"/>
              </a:solidFill>
            </a:endParaRPr>
          </a:p>
        </p:txBody>
      </p:sp>
    </p:spTree>
    <p:custDataLst>
      <p:tags r:id="rId8"/>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70" y="335915"/>
            <a:ext cx="12190730" cy="1129665"/>
            <a:chOff x="2" y="543"/>
            <a:chExt cx="19198" cy="1779"/>
          </a:xfrm>
        </p:grpSpPr>
        <p:grpSp>
          <p:nvGrpSpPr>
            <p:cNvPr id="8" name="组合 7"/>
            <p:cNvGrpSpPr/>
            <p:nvPr/>
          </p:nvGrpSpPr>
          <p:grpSpPr>
            <a:xfrm>
              <a:off x="4827" y="543"/>
              <a:ext cx="8403" cy="1779"/>
              <a:chOff x="4729" y="599"/>
              <a:chExt cx="8403" cy="1779"/>
            </a:xfrm>
          </p:grpSpPr>
          <p:pic>
            <p:nvPicPr>
              <p:cNvPr id="9" name="图片 8" descr="幻灯片1.4"/>
              <p:cNvPicPr>
                <a:picLocks noChangeAspect="1"/>
              </p:cNvPicPr>
              <p:nvPr/>
            </p:nvPicPr>
            <p:blipFill>
              <a:blip r:embed="rId1"/>
              <a:srcRect l="41754" t="34500" r="34524"/>
              <a:stretch>
                <a:fillRect/>
              </a:stretch>
            </p:blipFill>
            <p:spPr>
              <a:xfrm flipH="1">
                <a:off x="4729" y="599"/>
                <a:ext cx="1647" cy="1779"/>
              </a:xfrm>
              <a:prstGeom prst="rect">
                <a:avLst/>
              </a:prstGeom>
            </p:spPr>
          </p:pic>
          <p:pic>
            <p:nvPicPr>
              <p:cNvPr id="10" name="图片 9" descr="幻灯片1.4"/>
              <p:cNvPicPr>
                <a:picLocks noChangeAspect="1"/>
              </p:cNvPicPr>
              <p:nvPr/>
            </p:nvPicPr>
            <p:blipFill>
              <a:blip r:embed="rId1"/>
              <a:srcRect l="50842" t="40538" r="35647"/>
              <a:stretch>
                <a:fillRect/>
              </a:stretch>
            </p:blipFill>
            <p:spPr>
              <a:xfrm rot="900000">
                <a:off x="12701" y="1117"/>
                <a:ext cx="431" cy="743"/>
              </a:xfrm>
              <a:prstGeom prst="rect">
                <a:avLst/>
              </a:prstGeom>
            </p:spPr>
          </p:pic>
        </p:grpSp>
        <p:sp>
          <p:nvSpPr>
            <p:cNvPr id="18" name="文本框 17"/>
            <p:cNvSpPr txBox="1"/>
            <p:nvPr/>
          </p:nvSpPr>
          <p:spPr>
            <a:xfrm>
              <a:off x="2" y="1500"/>
              <a:ext cx="19198" cy="822"/>
            </a:xfrm>
            <a:prstGeom prst="rect">
              <a:avLst/>
            </a:prstGeom>
            <a:noFill/>
          </p:spPr>
          <p:txBody>
            <a:bodyPr wrap="square" rtlCol="0">
              <a:spAutoFit/>
            </a:bodyPr>
            <a:lstStyle/>
            <a:p>
              <a:pPr algn="ctr"/>
              <a:r>
                <a:rPr lang="zh-CN" altLang="en-US" sz="2800" spc="300" dirty="0">
                  <a:solidFill>
                    <a:srgbClr val="585455"/>
                  </a:solidFill>
                  <a:latin typeface="微软雅黑" panose="020B0503020204020204" charset="-122"/>
                  <a:ea typeface="微软雅黑" panose="020B0503020204020204" charset="-122"/>
                  <a:cs typeface="+mn-ea"/>
                  <a:sym typeface="+mn-lt"/>
                </a:rPr>
                <a:t>Implementation Plan</a:t>
              </a:r>
              <a:endParaRPr lang="zh-CN" altLang="en-US" sz="2800" spc="300" dirty="0">
                <a:solidFill>
                  <a:srgbClr val="585455"/>
                </a:solidFill>
                <a:latin typeface="微软雅黑" panose="020B0503020204020204" charset="-122"/>
                <a:ea typeface="微软雅黑" panose="020B0503020204020204" charset="-122"/>
                <a:cs typeface="+mn-ea"/>
                <a:sym typeface="+mn-lt"/>
              </a:endParaRPr>
            </a:p>
          </p:txBody>
        </p:sp>
      </p:grpSp>
      <p:cxnSp>
        <p:nvCxnSpPr>
          <p:cNvPr id="19" name="直接连接符 18"/>
          <p:cNvCxnSpPr/>
          <p:nvPr/>
        </p:nvCxnSpPr>
        <p:spPr>
          <a:xfrm>
            <a:off x="1645285" y="2012315"/>
            <a:ext cx="3200400" cy="4057650"/>
          </a:xfrm>
          <a:prstGeom prst="line">
            <a:avLst/>
          </a:prstGeom>
          <a:ln w="12700">
            <a:solidFill>
              <a:srgbClr val="304F4E"/>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682115" y="2392045"/>
            <a:ext cx="9125585" cy="3264535"/>
            <a:chOff x="1960" y="2679"/>
            <a:chExt cx="14371" cy="5141"/>
          </a:xfrm>
        </p:grpSpPr>
        <p:sp>
          <p:nvSpPr>
            <p:cNvPr id="5" name="圆角矩形 4"/>
            <p:cNvSpPr/>
            <p:nvPr/>
          </p:nvSpPr>
          <p:spPr>
            <a:xfrm>
              <a:off x="1960" y="2679"/>
              <a:ext cx="3600" cy="1170"/>
            </a:xfrm>
            <a:prstGeom prst="roundRect">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60" y="2867"/>
              <a:ext cx="4940" cy="2998"/>
              <a:chOff x="620" y="581"/>
              <a:chExt cx="4940" cy="2998"/>
            </a:xfrm>
          </p:grpSpPr>
          <p:sp>
            <p:nvSpPr>
              <p:cNvPr id="4" name="圆角矩形 3"/>
              <p:cNvSpPr/>
              <p:nvPr/>
            </p:nvSpPr>
            <p:spPr>
              <a:xfrm>
                <a:off x="1960" y="2409"/>
                <a:ext cx="3600" cy="1170"/>
              </a:xfrm>
              <a:prstGeom prst="roundRect">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20" y="581"/>
                <a:ext cx="3598" cy="825"/>
              </a:xfrm>
              <a:prstGeom prst="rect">
                <a:avLst/>
              </a:prstGeom>
              <a:noFill/>
            </p:spPr>
            <p:txBody>
              <a:bodyPr wrap="square" rtlCol="0">
                <a:noAutofit/>
              </a:bodyPr>
              <a:lstStyle/>
              <a:p>
                <a:pPr algn="ctr"/>
                <a:r>
                  <a:rPr lang="zh-CN" altLang="en-US" sz="1000" spc="600" dirty="0">
                    <a:solidFill>
                      <a:srgbClr val="FFFFFF"/>
                    </a:solidFill>
                    <a:latin typeface="Arial" panose="020B0604020202020204" pitchFamily="34" charset="0"/>
                    <a:ea typeface="思源黑体 CN Bold" panose="020B0800000000000000" charset="-122"/>
                    <a:cs typeface="Arial" panose="020B0604020202020204" pitchFamily="34" charset="0"/>
                    <a:sym typeface="+mn-lt"/>
                  </a:rPr>
                  <a:t>Implementation object</a:t>
                </a:r>
                <a:endParaRPr lang="zh-CN" altLang="en-US" sz="1000" spc="600" dirty="0">
                  <a:solidFill>
                    <a:srgbClr val="FFFFFF"/>
                  </a:solidFill>
                  <a:latin typeface="Arial" panose="020B0604020202020204" pitchFamily="34" charset="0"/>
                  <a:ea typeface="思源黑体 CN Bold" panose="020B0800000000000000" charset="-122"/>
                  <a:cs typeface="Arial" panose="020B0604020202020204" pitchFamily="34" charset="0"/>
                  <a:sym typeface="+mn-lt"/>
                </a:endParaRPr>
              </a:p>
            </p:txBody>
          </p:sp>
        </p:grpSp>
        <p:grpSp>
          <p:nvGrpSpPr>
            <p:cNvPr id="12" name="组合 11"/>
            <p:cNvGrpSpPr/>
            <p:nvPr/>
          </p:nvGrpSpPr>
          <p:grpSpPr>
            <a:xfrm>
              <a:off x="4921" y="6650"/>
              <a:ext cx="4001" cy="1170"/>
              <a:chOff x="1791" y="2049"/>
              <a:chExt cx="4001" cy="1170"/>
            </a:xfrm>
          </p:grpSpPr>
          <p:sp>
            <p:nvSpPr>
              <p:cNvPr id="13" name="圆角矩形 12"/>
              <p:cNvSpPr/>
              <p:nvPr/>
            </p:nvSpPr>
            <p:spPr>
              <a:xfrm>
                <a:off x="1934" y="2049"/>
                <a:ext cx="3600" cy="1170"/>
              </a:xfrm>
              <a:prstGeom prst="roundRect">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791" y="2229"/>
                <a:ext cx="4001" cy="822"/>
              </a:xfrm>
              <a:prstGeom prst="rect">
                <a:avLst/>
              </a:prstGeom>
              <a:noFill/>
            </p:spPr>
            <p:txBody>
              <a:bodyPr wrap="square" rtlCol="0">
                <a:spAutoFit/>
              </a:bodyPr>
              <a:lstStyle/>
              <a:p>
                <a:pPr algn="ctr"/>
                <a:r>
                  <a:rPr lang="en-US" altLang="zh-CN" sz="1400" spc="600" dirty="0">
                    <a:solidFill>
                      <a:srgbClr val="FFFFFF"/>
                    </a:solidFill>
                    <a:latin typeface="思源黑体 CN Bold" panose="020B0800000000000000" charset="-122"/>
                    <a:ea typeface="思源黑体 CN Bold" panose="020B0800000000000000" charset="-122"/>
                    <a:cs typeface="+mn-ea"/>
                    <a:sym typeface="+mn-lt"/>
                  </a:rPr>
                  <a:t>Practical</a:t>
                </a:r>
                <a:endParaRPr lang="en-US" altLang="zh-CN" sz="1400" spc="600" dirty="0">
                  <a:solidFill>
                    <a:srgbClr val="FFFFFF"/>
                  </a:solidFill>
                  <a:latin typeface="思源黑体 CN Bold" panose="020B0800000000000000" charset="-122"/>
                  <a:ea typeface="思源黑体 CN Bold" panose="020B0800000000000000" charset="-122"/>
                  <a:cs typeface="+mn-ea"/>
                  <a:sym typeface="+mn-lt"/>
                </a:endParaRPr>
              </a:p>
              <a:p>
                <a:pPr algn="ctr"/>
                <a:r>
                  <a:rPr lang="en-US" altLang="zh-CN" sz="1400" spc="600" dirty="0">
                    <a:solidFill>
                      <a:srgbClr val="FFFFFF"/>
                    </a:solidFill>
                    <a:latin typeface="思源黑体 CN Bold" panose="020B0800000000000000" charset="-122"/>
                    <a:ea typeface="思源黑体 CN Bold" panose="020B0800000000000000" charset="-122"/>
                    <a:cs typeface="+mn-ea"/>
                    <a:sym typeface="+mn-lt"/>
                  </a:rPr>
                  <a:t>maintenance</a:t>
                </a:r>
                <a:endParaRPr lang="en-US" altLang="zh-CN" sz="1400" spc="600" dirty="0">
                  <a:solidFill>
                    <a:srgbClr val="FFFFFF"/>
                  </a:solidFill>
                  <a:latin typeface="思源黑体 CN Bold" panose="020B0800000000000000" charset="-122"/>
                  <a:ea typeface="思源黑体 CN Bold" panose="020B0800000000000000" charset="-122"/>
                  <a:cs typeface="+mn-ea"/>
                  <a:sym typeface="+mn-lt"/>
                </a:endParaRPr>
              </a:p>
            </p:txBody>
          </p:sp>
        </p:grpSp>
        <p:sp>
          <p:nvSpPr>
            <p:cNvPr id="191" name="文本框 141"/>
            <p:cNvSpPr txBox="1"/>
            <p:nvPr/>
          </p:nvSpPr>
          <p:spPr>
            <a:xfrm>
              <a:off x="7230" y="3761"/>
              <a:ext cx="9101" cy="1701"/>
            </a:xfrm>
            <a:prstGeom prst="rect">
              <a:avLst/>
            </a:prstGeom>
            <a:noFill/>
          </p:spPr>
          <p:txBody>
            <a:bodyPr wrap="square" lIns="0" tIns="0" rIns="0" bIns="0">
              <a:noAutofit/>
            </a:bodyPr>
            <a:lstStyle/>
            <a:p>
              <a:pPr marL="0" marR="0" lvl="0" algn="l" defTabSz="914400" eaLnBrk="1" fontAlgn="base" latinLnBrk="0" hangingPunct="1">
                <a:lnSpc>
                  <a:spcPct val="150000"/>
                </a:lnSpc>
                <a:buClrTx/>
                <a:buSzTx/>
                <a:buFontTx/>
                <a:buNone/>
                <a:defRPr/>
              </a:pPr>
              <a:endParaRPr kumimoji="0" lang="zh-CN" altLang="en-US" sz="1400" b="0" i="0" u="none" strike="noStrike" kern="0" cap="none" spc="0" normalizeH="0" baseline="0" noProof="0" dirty="0">
                <a:ln>
                  <a:noFill/>
                </a:ln>
                <a:solidFill>
                  <a:srgbClr val="585455"/>
                </a:solidFill>
                <a:effectLst/>
                <a:uLnTx/>
                <a:uFillTx/>
                <a:latin typeface="+mj-ea"/>
                <a:ea typeface="+mj-ea"/>
                <a:cs typeface="+mj-ea"/>
                <a:sym typeface="+mn-lt"/>
              </a:endParaRPr>
            </a:p>
          </p:txBody>
        </p:sp>
        <p:sp>
          <p:nvSpPr>
            <p:cNvPr id="15" name="文本框 141"/>
            <p:cNvSpPr txBox="1"/>
            <p:nvPr/>
          </p:nvSpPr>
          <p:spPr>
            <a:xfrm>
              <a:off x="5998" y="2679"/>
              <a:ext cx="10241" cy="2436"/>
            </a:xfrm>
            <a:prstGeom prst="rect">
              <a:avLst/>
            </a:prstGeom>
            <a:noFill/>
          </p:spPr>
          <p:txBody>
            <a:bodyPr wrap="square" lIns="0" tIns="0" rIns="0" bIns="0">
              <a:noAutofit/>
            </a:bodyPr>
            <a:lstStyle/>
            <a:p>
              <a:pPr marL="285750" marR="0" lvl="0" indent="-285750" algn="l" defTabSz="914400" eaLnBrk="1" fontAlgn="base" latinLnBrk="0" hangingPunct="1">
                <a:lnSpc>
                  <a:spcPct val="150000"/>
                </a:lnSpc>
                <a:buClrTx/>
                <a:buSzTx/>
                <a:buFont typeface="Wingdings" panose="05000000000000000000" charset="0"/>
                <a:buChar char="Ø"/>
                <a:defRPr/>
              </a:pPr>
              <a:r>
                <a:rPr lang="zh-CN" altLang="en-US" sz="1400" kern="0" noProof="0" dirty="0">
                  <a:ln>
                    <a:noFill/>
                  </a:ln>
                  <a:solidFill>
                    <a:srgbClr val="585455"/>
                  </a:solidFill>
                  <a:effectLst/>
                  <a:uLnTx/>
                  <a:uFillTx/>
                  <a:latin typeface="微软雅黑" panose="020B0503020204020204" charset="-122"/>
                  <a:ea typeface="微软雅黑" panose="020B0503020204020204" charset="-122"/>
                  <a:cs typeface="+mj-ea"/>
                  <a:sym typeface="+mn-lt"/>
                </a:rPr>
                <a:t>Municipal personnel</a:t>
              </a:r>
              <a:r>
                <a:rPr lang="en-US" altLang="zh-CN" sz="1400" kern="0" noProof="0" dirty="0">
                  <a:ln>
                    <a:noFill/>
                  </a:ln>
                  <a:solidFill>
                    <a:srgbClr val="585455"/>
                  </a:solidFill>
                  <a:effectLst/>
                  <a:uLnTx/>
                  <a:uFillTx/>
                  <a:latin typeface="微软雅黑" panose="020B0503020204020204" charset="-122"/>
                  <a:ea typeface="微软雅黑" panose="020B0503020204020204" charset="-122"/>
                  <a:cs typeface="+mj-ea"/>
                  <a:sym typeface="+mn-lt"/>
                </a:rPr>
                <a:t>:  related to public infrastructure.</a:t>
              </a:r>
              <a:endParaRPr lang="en-US" altLang="zh-CN" sz="1400" kern="0" noProof="0" dirty="0">
                <a:ln>
                  <a:noFill/>
                </a:ln>
                <a:solidFill>
                  <a:srgbClr val="585455"/>
                </a:solidFill>
                <a:effectLst/>
                <a:uLnTx/>
                <a:uFillTx/>
                <a:latin typeface="微软雅黑" panose="020B0503020204020204" charset="-122"/>
                <a:ea typeface="微软雅黑" panose="020B0503020204020204" charset="-122"/>
                <a:cs typeface="+mj-ea"/>
                <a:sym typeface="+mn-lt"/>
              </a:endParaRPr>
            </a:p>
            <a:p>
              <a:pPr marL="285750" marR="0" lvl="0" indent="-285750" algn="l" defTabSz="914400" eaLnBrk="1" fontAlgn="base" latinLnBrk="0" hangingPunct="1">
                <a:lnSpc>
                  <a:spcPct val="150000"/>
                </a:lnSpc>
                <a:buClrTx/>
                <a:buSzTx/>
                <a:buFont typeface="Wingdings" panose="05000000000000000000" charset="0"/>
                <a:buChar char="Ø"/>
                <a:defRPr/>
              </a:pPr>
              <a:r>
                <a:rPr lang="en-US" altLang="zh-CN" sz="1400" kern="0" noProof="0" dirty="0">
                  <a:ln>
                    <a:noFill/>
                  </a:ln>
                  <a:solidFill>
                    <a:srgbClr val="585455"/>
                  </a:solidFill>
                  <a:effectLst/>
                  <a:uLnTx/>
                  <a:uFillTx/>
                  <a:latin typeface="微软雅黑" panose="020B0503020204020204" charset="-122"/>
                  <a:ea typeface="微软雅黑" panose="020B0503020204020204" charset="-122"/>
                  <a:cs typeface="+mj-ea"/>
                  <a:sym typeface="+mn-lt"/>
                </a:rPr>
                <a:t>The project contractor:  hiring local labors.</a:t>
              </a:r>
              <a:endParaRPr lang="en-US" altLang="zh-CN" sz="1400" kern="0" noProof="0" dirty="0">
                <a:ln>
                  <a:noFill/>
                </a:ln>
                <a:solidFill>
                  <a:srgbClr val="585455"/>
                </a:solidFill>
                <a:effectLst/>
                <a:uLnTx/>
                <a:uFillTx/>
                <a:latin typeface="微软雅黑" panose="020B0503020204020204" charset="-122"/>
                <a:ea typeface="微软雅黑" panose="020B0503020204020204" charset="-122"/>
                <a:cs typeface="+mj-ea"/>
                <a:sym typeface="+mn-lt"/>
              </a:endParaRPr>
            </a:p>
          </p:txBody>
        </p:sp>
        <p:sp>
          <p:nvSpPr>
            <p:cNvPr id="16" name="文本框 141"/>
            <p:cNvSpPr txBox="1"/>
            <p:nvPr/>
          </p:nvSpPr>
          <p:spPr>
            <a:xfrm>
              <a:off x="7642" y="4312"/>
              <a:ext cx="6926" cy="1566"/>
            </a:xfrm>
            <a:prstGeom prst="rect">
              <a:avLst/>
            </a:prstGeom>
            <a:noFill/>
          </p:spPr>
          <p:txBody>
            <a:bodyPr wrap="square" lIns="0" tIns="0" rIns="0" bIns="0">
              <a:noAutofit/>
            </a:bodyPr>
            <a:lstStyle/>
            <a:p>
              <a:pPr marL="285750" marR="0" lvl="0" indent="-285750" defTabSz="914400" eaLnBrk="1" fontAlgn="base" latinLnBrk="0" hangingPunct="1">
                <a:lnSpc>
                  <a:spcPct val="150000"/>
                </a:lnSpc>
                <a:spcBef>
                  <a:spcPct val="0"/>
                </a:spcBef>
                <a:spcAft>
                  <a:spcPct val="0"/>
                </a:spcAft>
                <a:buClrTx/>
                <a:buSzTx/>
                <a:buFont typeface="Wingdings" panose="05000000000000000000" charset="0"/>
                <a:buChar char="Ø"/>
                <a:defRPr/>
              </a:pPr>
              <a:r>
                <a:rPr kumimoji="0" lang="zh-CN" altLang="en-US" sz="1400" b="0" i="0" u="none" strike="noStrike" kern="0" cap="none" spc="0" normalizeH="0" baseline="0" noProof="0" dirty="0">
                  <a:ln>
                    <a:noFill/>
                  </a:ln>
                  <a:solidFill>
                    <a:srgbClr val="585455"/>
                  </a:solidFill>
                  <a:effectLst/>
                  <a:uLnTx/>
                  <a:uFillTx/>
                  <a:latin typeface="+mj-ea"/>
                  <a:ea typeface="+mj-ea"/>
                  <a:cs typeface="+mj-ea"/>
                  <a:sym typeface="+mn-lt"/>
                </a:rPr>
                <a:t>Working with local authorities to borrow existing pipeline facilities.</a:t>
              </a:r>
              <a:endParaRPr kumimoji="0" lang="zh-CN" altLang="en-US" sz="1400" b="0" i="0" u="none" strike="noStrike" kern="0" cap="none" spc="0" normalizeH="0" baseline="0" noProof="0" dirty="0">
                <a:ln>
                  <a:noFill/>
                </a:ln>
                <a:solidFill>
                  <a:srgbClr val="585455"/>
                </a:solidFill>
                <a:effectLst/>
                <a:uLnTx/>
                <a:uFillTx/>
                <a:latin typeface="+mj-ea"/>
                <a:ea typeface="+mj-ea"/>
                <a:cs typeface="+mj-ea"/>
                <a:sym typeface="+mn-lt"/>
              </a:endParaRPr>
            </a:p>
            <a:p>
              <a:pPr marL="285750" marR="0" lvl="0" indent="-285750" defTabSz="914400" eaLnBrk="1" fontAlgn="base" latinLnBrk="0" hangingPunct="1">
                <a:lnSpc>
                  <a:spcPct val="150000"/>
                </a:lnSpc>
                <a:spcBef>
                  <a:spcPct val="0"/>
                </a:spcBef>
                <a:spcAft>
                  <a:spcPct val="0"/>
                </a:spcAft>
                <a:buClrTx/>
                <a:buSzTx/>
                <a:buFont typeface="Wingdings" panose="05000000000000000000" charset="0"/>
                <a:buChar char="Ø"/>
                <a:defRPr/>
              </a:pPr>
              <a:r>
                <a:rPr kumimoji="0" lang="zh-CN" altLang="en-US" sz="1400" b="0" i="0" u="none" strike="noStrike" kern="0" cap="none" spc="0" normalizeH="0" baseline="0" noProof="0" dirty="0">
                  <a:ln>
                    <a:noFill/>
                  </a:ln>
                  <a:solidFill>
                    <a:srgbClr val="585455"/>
                  </a:solidFill>
                  <a:effectLst/>
                  <a:uLnTx/>
                  <a:uFillTx/>
                  <a:latin typeface="+mj-ea"/>
                  <a:ea typeface="+mj-ea"/>
                  <a:cs typeface="+mj-ea"/>
                  <a:sym typeface="+mn-lt"/>
                </a:rPr>
                <a:t>Improve publicity efforts to do pipeline classification in residents' homes</a:t>
              </a:r>
              <a:r>
                <a:rPr kumimoji="0" lang="en-US" altLang="zh-CN" sz="1400" b="0" i="0" u="none" strike="noStrike" kern="0" cap="none" spc="0" normalizeH="0" baseline="0" noProof="0" dirty="0">
                  <a:ln>
                    <a:noFill/>
                  </a:ln>
                  <a:solidFill>
                    <a:srgbClr val="585455"/>
                  </a:solidFill>
                  <a:effectLst/>
                  <a:uLnTx/>
                  <a:uFillTx/>
                  <a:latin typeface="+mj-ea"/>
                  <a:ea typeface="+mj-ea"/>
                  <a:cs typeface="+mj-ea"/>
                  <a:sym typeface="+mn-lt"/>
                </a:rPr>
                <a:t>.</a:t>
              </a:r>
              <a:endParaRPr kumimoji="0" lang="zh-CN" altLang="en-US" sz="1400" b="0" i="0" u="none" strike="noStrike" kern="0" cap="none" spc="0" normalizeH="0" baseline="0" noProof="0" dirty="0">
                <a:ln>
                  <a:noFill/>
                </a:ln>
                <a:solidFill>
                  <a:srgbClr val="585455"/>
                </a:solidFill>
                <a:effectLst/>
                <a:uLnTx/>
                <a:uFillTx/>
                <a:latin typeface="+mj-ea"/>
                <a:ea typeface="+mj-ea"/>
                <a:cs typeface="+mj-ea"/>
                <a:sym typeface="+mn-lt"/>
              </a:endParaRPr>
            </a:p>
            <a:p>
              <a:pPr marL="285750" marR="0" lvl="0" indent="-285750" defTabSz="914400" eaLnBrk="1" fontAlgn="base" latinLnBrk="0" hangingPunct="1">
                <a:lnSpc>
                  <a:spcPct val="150000"/>
                </a:lnSpc>
                <a:spcBef>
                  <a:spcPct val="0"/>
                </a:spcBef>
                <a:spcAft>
                  <a:spcPct val="0"/>
                </a:spcAft>
                <a:buClrTx/>
                <a:buSzTx/>
                <a:buFont typeface="Wingdings" panose="05000000000000000000" charset="0"/>
                <a:buChar char="Ø"/>
                <a:defRPr/>
              </a:pPr>
              <a:endParaRPr kumimoji="0" lang="zh-CN" altLang="en-US" sz="1400" b="0" i="0" u="none" strike="noStrike" kern="0" cap="none" spc="0" normalizeH="0" baseline="0" noProof="0" dirty="0">
                <a:ln>
                  <a:noFill/>
                </a:ln>
                <a:solidFill>
                  <a:srgbClr val="585455"/>
                </a:solidFill>
                <a:effectLst/>
                <a:uLnTx/>
                <a:uFillTx/>
                <a:latin typeface="+mj-ea"/>
                <a:ea typeface="+mj-ea"/>
                <a:cs typeface="+mj-ea"/>
                <a:sym typeface="+mn-lt"/>
              </a:endParaRPr>
            </a:p>
            <a:p>
              <a:pPr marL="285750" marR="0" lvl="0" indent="-285750" defTabSz="914400" eaLnBrk="1" fontAlgn="base" latinLnBrk="0" hangingPunct="1">
                <a:lnSpc>
                  <a:spcPct val="150000"/>
                </a:lnSpc>
                <a:spcBef>
                  <a:spcPct val="0"/>
                </a:spcBef>
                <a:spcAft>
                  <a:spcPct val="0"/>
                </a:spcAft>
                <a:buClrTx/>
                <a:buSzTx/>
                <a:buFont typeface="Wingdings" panose="05000000000000000000" charset="0"/>
                <a:buChar char="Ø"/>
                <a:defRPr/>
              </a:pPr>
              <a:r>
                <a:rPr kumimoji="0" lang="zh-CN" altLang="en-US" sz="1400" b="0" i="0" u="none" strike="noStrike" kern="0" cap="none" spc="0" normalizeH="0" baseline="0" noProof="0" dirty="0">
                  <a:ln>
                    <a:noFill/>
                  </a:ln>
                  <a:solidFill>
                    <a:srgbClr val="585455"/>
                  </a:solidFill>
                  <a:effectLst/>
                  <a:uLnTx/>
                  <a:uFillTx/>
                  <a:latin typeface="+mj-ea"/>
                  <a:ea typeface="+mj-ea"/>
                  <a:cs typeface="+mj-ea"/>
                  <a:sym typeface="+mn-lt"/>
                </a:rPr>
                <a:t> </a:t>
              </a:r>
              <a:endParaRPr kumimoji="0" lang="zh-CN" altLang="en-US" sz="1400" b="0" i="0" u="none" strike="noStrike" kern="0" cap="none" spc="0" normalizeH="0" baseline="0" noProof="0" dirty="0">
                <a:ln>
                  <a:noFill/>
                </a:ln>
                <a:solidFill>
                  <a:srgbClr val="585455"/>
                </a:solidFill>
                <a:effectLst/>
                <a:uLnTx/>
                <a:uFillTx/>
                <a:latin typeface="+mj-ea"/>
                <a:ea typeface="+mj-ea"/>
                <a:cs typeface="+mj-ea"/>
                <a:sym typeface="+mn-lt"/>
              </a:endParaRPr>
            </a:p>
          </p:txBody>
        </p:sp>
      </p:grpSp>
      <p:sp>
        <p:nvSpPr>
          <p:cNvPr id="20" name="文本框 19"/>
          <p:cNvSpPr txBox="1"/>
          <p:nvPr/>
        </p:nvSpPr>
        <p:spPr>
          <a:xfrm>
            <a:off x="2352675" y="3808095"/>
            <a:ext cx="2564765" cy="462915"/>
          </a:xfrm>
          <a:prstGeom prst="rect">
            <a:avLst/>
          </a:prstGeom>
          <a:noFill/>
        </p:spPr>
        <p:txBody>
          <a:bodyPr wrap="square" rtlCol="0">
            <a:spAutoFit/>
          </a:bodyPr>
          <a:lstStyle/>
          <a:p>
            <a:pPr algn="ctr"/>
            <a:r>
              <a:rPr lang="zh-CN" altLang="en-US" sz="1400" spc="600" dirty="0">
                <a:solidFill>
                  <a:srgbClr val="FFFFFF"/>
                </a:solidFill>
                <a:ea typeface="仿宋" panose="02010609060101010101" charset="-122"/>
                <a:cs typeface="+mn-lt"/>
                <a:sym typeface="+mn-lt"/>
              </a:rPr>
              <a:t>Practical </a:t>
            </a:r>
            <a:r>
              <a:rPr lang="en-US" altLang="zh-CN" sz="1400" spc="600" dirty="0">
                <a:solidFill>
                  <a:srgbClr val="FFFFFF"/>
                </a:solidFill>
                <a:ea typeface="仿宋" panose="02010609060101010101" charset="-122"/>
                <a:cs typeface="+mn-lt"/>
                <a:sym typeface="+mn-lt"/>
              </a:rPr>
              <a:t>spread</a:t>
            </a:r>
            <a:endParaRPr lang="en-US" altLang="zh-CN" sz="1400" spc="600" dirty="0">
              <a:solidFill>
                <a:srgbClr val="FFFFFF"/>
              </a:solidFill>
              <a:ea typeface="仿宋" panose="02010609060101010101" charset="-122"/>
              <a:cs typeface="+mn-lt"/>
              <a:sym typeface="+mn-lt"/>
            </a:endParaRPr>
          </a:p>
        </p:txBody>
      </p:sp>
      <p:sp>
        <p:nvSpPr>
          <p:cNvPr id="7" name="文本框 141"/>
          <p:cNvSpPr txBox="1"/>
          <p:nvPr>
            <p:custDataLst>
              <p:tags r:id="rId2"/>
            </p:custDataLst>
          </p:nvPr>
        </p:nvSpPr>
        <p:spPr>
          <a:xfrm>
            <a:off x="6351270" y="4865370"/>
            <a:ext cx="4398010" cy="994410"/>
          </a:xfrm>
          <a:prstGeom prst="rect">
            <a:avLst/>
          </a:prstGeom>
          <a:noFill/>
        </p:spPr>
        <p:txBody>
          <a:bodyPr wrap="square" lIns="0" tIns="0" rIns="0" bIns="0">
            <a:noAutofit/>
          </a:bodyPr>
          <a:lstStyle/>
          <a:p>
            <a:pPr marL="285750" marR="0" lvl="0" indent="-285750" defTabSz="914400" eaLnBrk="1" fontAlgn="base" latinLnBrk="0" hangingPunct="1">
              <a:lnSpc>
                <a:spcPct val="150000"/>
              </a:lnSpc>
              <a:spcBef>
                <a:spcPct val="0"/>
              </a:spcBef>
              <a:spcAft>
                <a:spcPct val="0"/>
              </a:spcAft>
              <a:buClrTx/>
              <a:buSzTx/>
              <a:buFont typeface="Wingdings" panose="05000000000000000000" charset="0"/>
              <a:buChar char="Ø"/>
              <a:defRPr/>
            </a:pPr>
            <a:r>
              <a:rPr kumimoji="0" lang="zh-CN" altLang="en-US" sz="1400" b="0" i="0" u="none" strike="noStrike" kern="0" cap="none" spc="0" normalizeH="0" baseline="0" noProof="0" dirty="0">
                <a:ln>
                  <a:noFill/>
                </a:ln>
                <a:solidFill>
                  <a:srgbClr val="585455"/>
                </a:solidFill>
                <a:effectLst/>
                <a:uLnTx/>
                <a:uFillTx/>
                <a:latin typeface="+mj-ea"/>
                <a:ea typeface="+mj-ea"/>
                <a:cs typeface="+mj-ea"/>
                <a:sym typeface="+mn-lt"/>
              </a:rPr>
              <a:t>Regular dredging of pipes</a:t>
            </a:r>
            <a:r>
              <a:rPr kumimoji="0" lang="en-US" altLang="zh-CN" sz="1400" b="0" i="0" u="none" strike="noStrike" kern="0" cap="none" spc="0" normalizeH="0" baseline="0" noProof="0" dirty="0">
                <a:ln>
                  <a:noFill/>
                </a:ln>
                <a:solidFill>
                  <a:srgbClr val="585455"/>
                </a:solidFill>
                <a:effectLst/>
                <a:uLnTx/>
                <a:uFillTx/>
                <a:latin typeface="+mj-ea"/>
                <a:ea typeface="+mj-ea"/>
                <a:cs typeface="+mj-ea"/>
                <a:sym typeface="+mn-lt"/>
              </a:rPr>
              <a:t>.</a:t>
            </a:r>
            <a:endParaRPr kumimoji="0" lang="en-US" altLang="zh-CN" sz="1400" b="0" i="0" u="none" strike="noStrike" kern="0" cap="none" spc="0" normalizeH="0" baseline="0" noProof="0" dirty="0">
              <a:ln>
                <a:noFill/>
              </a:ln>
              <a:solidFill>
                <a:srgbClr val="585455"/>
              </a:solidFill>
              <a:effectLst/>
              <a:uLnTx/>
              <a:uFillTx/>
              <a:latin typeface="+mj-ea"/>
              <a:ea typeface="+mj-ea"/>
              <a:cs typeface="+mj-ea"/>
              <a:sym typeface="+mn-lt"/>
            </a:endParaRPr>
          </a:p>
          <a:p>
            <a:pPr marL="285750" marR="0" lvl="0" indent="-285750" defTabSz="914400" eaLnBrk="1" fontAlgn="base" latinLnBrk="0" hangingPunct="1">
              <a:lnSpc>
                <a:spcPct val="150000"/>
              </a:lnSpc>
              <a:spcBef>
                <a:spcPct val="0"/>
              </a:spcBef>
              <a:spcAft>
                <a:spcPct val="0"/>
              </a:spcAft>
              <a:buClrTx/>
              <a:buSzTx/>
              <a:buFont typeface="Wingdings" panose="05000000000000000000" charset="0"/>
              <a:buChar char="Ø"/>
              <a:defRPr/>
            </a:pPr>
            <a:r>
              <a:rPr kumimoji="0" lang="en-US" altLang="zh-CN" sz="1400" b="0" i="0" u="none" strike="noStrike" kern="0" cap="none" spc="0" normalizeH="0" baseline="0" noProof="0" dirty="0">
                <a:ln>
                  <a:noFill/>
                </a:ln>
                <a:solidFill>
                  <a:srgbClr val="585455"/>
                </a:solidFill>
                <a:effectLst/>
                <a:uLnTx/>
                <a:uFillTx/>
                <a:latin typeface="+mj-ea"/>
                <a:ea typeface="+mj-ea"/>
                <a:cs typeface="+mj-ea"/>
                <a:sym typeface="+mn-lt"/>
              </a:rPr>
              <a:t>Testing of export water resources</a:t>
            </a:r>
            <a:endParaRPr kumimoji="0" lang="en-US" altLang="zh-CN" sz="1400" b="0" i="0" u="none" strike="noStrike" kern="0" cap="none" spc="0" normalizeH="0" baseline="0" noProof="0" dirty="0">
              <a:ln>
                <a:noFill/>
              </a:ln>
              <a:solidFill>
                <a:srgbClr val="585455"/>
              </a:solidFill>
              <a:effectLst/>
              <a:uLnTx/>
              <a:uFillTx/>
              <a:latin typeface="+mj-ea"/>
              <a:ea typeface="+mj-ea"/>
              <a:cs typeface="+mj-ea"/>
              <a:sym typeface="+mn-lt"/>
            </a:endParaRPr>
          </a:p>
        </p:txBody>
      </p:sp>
      <p:sp>
        <p:nvSpPr>
          <p:cNvPr id="22" name="文本框 21"/>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况小媛颖 </a:t>
            </a:r>
            <a:r>
              <a:rPr lang="en-US" altLang="zh-CN" b="1" dirty="0">
                <a:solidFill>
                  <a:schemeClr val="tx2"/>
                </a:solidFill>
              </a:rPr>
              <a:t>Joy</a:t>
            </a:r>
            <a:endParaRPr lang="en-US" altLang="zh-CN" b="1" dirty="0">
              <a:solidFill>
                <a:schemeClr val="tx2"/>
              </a:solidFill>
            </a:endParaRPr>
          </a:p>
        </p:txBody>
      </p:sp>
    </p:spTree>
    <p:custDataLst>
      <p:tags r:id="rId3"/>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par>
                                <p:cTn id="14" presetID="16" presetClass="entr" presetSubtype="21"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arn(inVertical)">
                                      <p:cBhvr>
                                        <p:cTn id="16" dur="500"/>
                                        <p:tgtEl>
                                          <p:spTgt spid="2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arn(inVertical)">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8182" y="3089255"/>
            <a:ext cx="10333856" cy="923330"/>
          </a:xfrm>
          <a:prstGeom prst="rect">
            <a:avLst/>
          </a:prstGeom>
          <a:noFill/>
        </p:spPr>
        <p:txBody>
          <a:bodyPr wrap="none" lIns="91440" tIns="45720" rIns="91440" bIns="45720">
            <a:spAutoFit/>
          </a:bodyPr>
          <a:lstStyle/>
          <a:p>
            <a:pPr algn="ctr"/>
            <a:r>
              <a:rPr lang="en-US" altLang="zh-CN" sz="5400" b="1" cap="none" spc="0" dirty="0">
                <a:ln w="12700">
                  <a:solidFill>
                    <a:schemeClr val="accent5"/>
                  </a:solidFill>
                  <a:prstDash val="solid"/>
                </a:ln>
                <a:solidFill>
                  <a:schemeClr val="accent6">
                    <a:lumMod val="75000"/>
                  </a:schemeClr>
                </a:solidFill>
                <a:effectLst/>
              </a:rPr>
              <a:t>Part3</a:t>
            </a:r>
            <a:r>
              <a:rPr lang="en-US" altLang="zh-CN" sz="5400" b="1" dirty="0">
                <a:ln w="12700">
                  <a:solidFill>
                    <a:schemeClr val="accent5"/>
                  </a:solidFill>
                  <a:prstDash val="solid"/>
                </a:ln>
                <a:solidFill>
                  <a:schemeClr val="accent6">
                    <a:lumMod val="75000"/>
                  </a:schemeClr>
                </a:solidFill>
              </a:rPr>
              <a:t>: Greywater treatment device</a:t>
            </a:r>
            <a:r>
              <a:rPr lang="zh-CN" altLang="en-US" sz="5400" b="1" dirty="0">
                <a:ln w="12700">
                  <a:solidFill>
                    <a:schemeClr val="accent5"/>
                  </a:solidFill>
                  <a:prstDash val="solid"/>
                </a:ln>
                <a:solidFill>
                  <a:schemeClr val="accent6">
                    <a:lumMod val="75000"/>
                  </a:schemeClr>
                </a:solidFill>
              </a:rPr>
              <a:t> </a:t>
            </a:r>
            <a:endParaRPr lang="zh-CN" altLang="en-US" sz="5400" b="1" cap="none" spc="0" dirty="0">
              <a:ln w="12700">
                <a:solidFill>
                  <a:schemeClr val="accent5"/>
                </a:solidFill>
                <a:prstDash val="solid"/>
              </a:ln>
              <a:solidFill>
                <a:schemeClr val="accent6">
                  <a:lumMod val="75000"/>
                </a:schemeClr>
              </a:solidFill>
              <a:effectLst/>
            </a:endParaRPr>
          </a:p>
        </p:txBody>
      </p:sp>
      <p:sp>
        <p:nvSpPr>
          <p:cNvPr id="4" name="文本框 3"/>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戴方华 </a:t>
            </a:r>
            <a:r>
              <a:rPr lang="en-US" altLang="zh-CN" b="1" dirty="0">
                <a:solidFill>
                  <a:schemeClr val="tx2"/>
                </a:solidFill>
              </a:rPr>
              <a:t>Elias</a:t>
            </a:r>
            <a:endParaRPr lang="en-US" altLang="zh-CN" b="1" dirty="0">
              <a:solidFill>
                <a:schemeClr val="tx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9980" y="579755"/>
            <a:ext cx="5974080" cy="55499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23875" y="-78105"/>
            <a:ext cx="12190730" cy="1212850"/>
            <a:chOff x="1214" y="-49"/>
            <a:chExt cx="19198" cy="1910"/>
          </a:xfrm>
        </p:grpSpPr>
        <p:grpSp>
          <p:nvGrpSpPr>
            <p:cNvPr id="7" name="组合 6"/>
            <p:cNvGrpSpPr/>
            <p:nvPr/>
          </p:nvGrpSpPr>
          <p:grpSpPr>
            <a:xfrm>
              <a:off x="4593" y="-49"/>
              <a:ext cx="11312" cy="1779"/>
              <a:chOff x="4495" y="7"/>
              <a:chExt cx="11312" cy="1779"/>
            </a:xfrm>
          </p:grpSpPr>
          <p:pic>
            <p:nvPicPr>
              <p:cNvPr id="8" name="图片 7" descr="幻灯片1.4"/>
              <p:cNvPicPr>
                <a:picLocks noChangeAspect="1"/>
              </p:cNvPicPr>
              <p:nvPr/>
            </p:nvPicPr>
            <p:blipFill>
              <a:blip r:embed="rId1"/>
              <a:srcRect l="41754" t="34500" r="34524"/>
              <a:stretch>
                <a:fillRect/>
              </a:stretch>
            </p:blipFill>
            <p:spPr>
              <a:xfrm flipH="1">
                <a:off x="4495" y="7"/>
                <a:ext cx="1647" cy="1779"/>
              </a:xfrm>
              <a:prstGeom prst="rect">
                <a:avLst/>
              </a:prstGeom>
            </p:spPr>
          </p:pic>
          <p:pic>
            <p:nvPicPr>
              <p:cNvPr id="9" name="图片 8" descr="幻灯片1.4"/>
              <p:cNvPicPr>
                <a:picLocks noChangeAspect="1"/>
              </p:cNvPicPr>
              <p:nvPr/>
            </p:nvPicPr>
            <p:blipFill>
              <a:blip r:embed="rId1"/>
              <a:srcRect l="50842" t="40538" r="35647"/>
              <a:stretch>
                <a:fillRect/>
              </a:stretch>
            </p:blipFill>
            <p:spPr>
              <a:xfrm rot="900000">
                <a:off x="15376" y="307"/>
                <a:ext cx="431" cy="743"/>
              </a:xfrm>
              <a:prstGeom prst="rect">
                <a:avLst/>
              </a:prstGeom>
            </p:spPr>
          </p:pic>
        </p:grpSp>
        <p:sp>
          <p:nvSpPr>
            <p:cNvPr id="12" name="文本框 11"/>
            <p:cNvSpPr txBox="1"/>
            <p:nvPr/>
          </p:nvSpPr>
          <p:spPr>
            <a:xfrm>
              <a:off x="1214" y="1037"/>
              <a:ext cx="19198" cy="824"/>
            </a:xfrm>
            <a:prstGeom prst="rect">
              <a:avLst/>
            </a:prstGeom>
            <a:noFill/>
          </p:spPr>
          <p:txBody>
            <a:bodyPr wrap="square" rtlCol="0">
              <a:spAutoFit/>
            </a:bodyPr>
            <a:lstStyle/>
            <a:p>
              <a:pPr algn="ctr"/>
              <a:r>
                <a:rPr lang="en-AU" altLang="zh-CN" sz="2800" spc="300" dirty="0">
                  <a:solidFill>
                    <a:schemeClr val="bg1"/>
                  </a:solidFill>
                  <a:latin typeface="微软雅黑" panose="020B0503020204020204" charset="-122"/>
                  <a:ea typeface="微软雅黑" panose="020B0503020204020204" charset="-122"/>
                  <a:cs typeface="+mn-ea"/>
                </a:rPr>
                <a:t>Greywater </a:t>
              </a:r>
              <a:r>
                <a:rPr lang="en-US" altLang="zh-CN" sz="2800" spc="300" dirty="0">
                  <a:solidFill>
                    <a:schemeClr val="bg1"/>
                  </a:solidFill>
                  <a:latin typeface="微软雅黑" panose="020B0503020204020204" charset="-122"/>
                  <a:ea typeface="微软雅黑" panose="020B0503020204020204" charset="-122"/>
                  <a:cs typeface="+mn-ea"/>
                </a:rPr>
                <a:t>treatment</a:t>
              </a:r>
              <a:r>
                <a:rPr lang="en-AU" altLang="zh-CN" sz="2800" spc="300" dirty="0">
                  <a:solidFill>
                    <a:schemeClr val="bg1"/>
                  </a:solidFill>
                  <a:latin typeface="微软雅黑" panose="020B0503020204020204" charset="-122"/>
                  <a:ea typeface="微软雅黑" panose="020B0503020204020204" charset="-122"/>
                  <a:cs typeface="+mn-ea"/>
                </a:rPr>
                <a:t> device</a:t>
              </a:r>
              <a:endParaRPr lang="zh-CN" altLang="en-US" sz="2800" spc="300" dirty="0">
                <a:solidFill>
                  <a:schemeClr val="bg1"/>
                </a:solidFill>
                <a:latin typeface="微软雅黑" panose="020B0503020204020204" charset="-122"/>
                <a:ea typeface="微软雅黑" panose="020B0503020204020204" charset="-122"/>
                <a:cs typeface="+mn-ea"/>
                <a:sym typeface="+mn-lt"/>
              </a:endParaRPr>
            </a:p>
          </p:txBody>
        </p:sp>
      </p:grpSp>
      <p:sp>
        <p:nvSpPr>
          <p:cNvPr id="15" name="文本框 141"/>
          <p:cNvSpPr txBox="1"/>
          <p:nvPr/>
        </p:nvSpPr>
        <p:spPr>
          <a:xfrm>
            <a:off x="306070" y="1313180"/>
            <a:ext cx="6819265" cy="5021580"/>
          </a:xfrm>
          <a:prstGeom prst="rect">
            <a:avLst/>
          </a:prstGeom>
          <a:noFill/>
        </p:spPr>
        <p:txBody>
          <a:bodyPr wrap="square" lIns="0" tIns="0" rIns="0" bIns="0">
            <a:noAutofit/>
          </a:bodyPr>
          <a:lstStyle/>
          <a:p>
            <a:pPr marL="20320" indent="-6350" algn="l" rtl="0" eaLnBrk="0">
              <a:lnSpc>
                <a:spcPct val="100000"/>
              </a:lnSpc>
            </a:pP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38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picture</a:t>
            </a:r>
            <a:r>
              <a:rPr sz="1600" spc="38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above</a:t>
            </a:r>
            <a:r>
              <a:rPr sz="1600" spc="38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is</a:t>
            </a:r>
            <a:r>
              <a:rPr sz="1600" spc="38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38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sectional</a:t>
            </a:r>
            <a:r>
              <a:rPr sz="1600" spc="38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drawing</a:t>
            </a:r>
            <a:r>
              <a:rPr sz="1600" spc="38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of</a:t>
            </a:r>
            <a:r>
              <a:rPr sz="1600" spc="38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38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physical</a:t>
            </a:r>
            <a:r>
              <a:rPr sz="1600" spc="38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treatment</a:t>
            </a:r>
            <a:r>
              <a:rPr sz="1600" spc="38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of</a:t>
            </a:r>
            <a:r>
              <a:rPr sz="1600" spc="38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grey</a:t>
            </a:r>
            <a:r>
              <a:rPr sz="1600" spc="3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water device</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This</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device</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is</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used</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for</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centralized</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physical</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treatment</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of</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grey</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water</a:t>
            </a:r>
            <a:r>
              <a:rPr sz="1600" spc="2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t>
            </a:r>
            <a:endParaRPr lang="en-US" altLang="en-US" sz="1600" dirty="0">
              <a:solidFill>
                <a:schemeClr val="tx1">
                  <a:lumMod val="85000"/>
                  <a:lumOff val="15000"/>
                </a:schemeClr>
              </a:solidFill>
            </a:endParaRPr>
          </a:p>
          <a:p>
            <a:pPr marL="15240" indent="-2540" algn="l" rtl="0" eaLnBrk="0">
              <a:lnSpc>
                <a:spcPct val="100000"/>
              </a:lnSpc>
              <a:spcBef>
                <a:spcPts val="5"/>
              </a:spcBef>
              <a:tabLst>
                <a:tab pos="70485" algn="l"/>
              </a:tabLst>
            </a:pPr>
            <a:r>
              <a:rPr sz="1600" dirty="0">
                <a:solidFill>
                  <a:schemeClr val="tx1">
                    <a:lumMod val="85000"/>
                    <a:lumOff val="15000"/>
                    <a:alpha val="100000"/>
                  </a:schemeClr>
                </a:solidFill>
                <a:latin typeface="宋体" panose="02010600030101010101" pitchFamily="2" charset="-122"/>
                <a:ea typeface="宋体" panose="02010600030101010101" pitchFamily="2" charset="-122"/>
                <a:cs typeface="宋体" panose="02010600030101010101" pitchFamily="2" charset="-122"/>
                <a:sym typeface="+mn-ea"/>
              </a:rPr>
              <a:t>		</a:t>
            </a:r>
            <a:r>
              <a:rPr sz="1600" spc="270" dirty="0">
                <a:solidFill>
                  <a:schemeClr val="tx1">
                    <a:lumMod val="85000"/>
                    <a:lumOff val="15000"/>
                    <a:alpha val="100000"/>
                  </a:schemeClr>
                </a:solidFill>
                <a:latin typeface="宋体" panose="02010600030101010101" pitchFamily="2" charset="-122"/>
                <a:ea typeface="宋体" panose="02010600030101010101" pitchFamily="2" charset="-122"/>
                <a:cs typeface="宋体" panose="02010600030101010101" pitchFamily="2" charset="-122"/>
                <a:sym typeface="+mn-ea"/>
              </a:rPr>
              <a:t>①</a:t>
            </a:r>
            <a:r>
              <a:rPr lang="en-US" sz="1600" spc="270" dirty="0">
                <a:solidFill>
                  <a:schemeClr val="tx1">
                    <a:lumMod val="85000"/>
                    <a:lumOff val="15000"/>
                    <a:alpha val="100000"/>
                  </a:schemeClr>
                </a:solidFill>
                <a:latin typeface="宋体" panose="02010600030101010101" pitchFamily="2" charset="-122"/>
                <a:ea typeface="宋体" panose="02010600030101010101" pitchFamily="2" charset="-122"/>
                <a:cs typeface="宋体" panose="02010600030101010101" pitchFamily="2" charset="-122"/>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in</a:t>
            </a:r>
            <a:r>
              <a:rPr sz="1600" spc="27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27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picture</a:t>
            </a:r>
            <a:r>
              <a:rPr sz="1600" spc="27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is</a:t>
            </a:r>
            <a:r>
              <a:rPr sz="1600" spc="27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water</a:t>
            </a:r>
            <a:r>
              <a:rPr sz="1600" spc="27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inlet</a:t>
            </a:r>
            <a:r>
              <a:rPr lang="en-US" sz="1600" dirty="0">
                <a:solidFill>
                  <a:schemeClr val="tx1">
                    <a:lumMod val="85000"/>
                    <a:lumOff val="15000"/>
                    <a:alpha val="100000"/>
                  </a:schemeClr>
                </a:solidFill>
                <a:latin typeface="宋体" panose="02010600030101010101" pitchFamily="2" charset="-122"/>
                <a:ea typeface="宋体" panose="02010600030101010101" pitchFamily="2" charset="-122"/>
                <a:cs typeface="宋体" panose="02010600030101010101" pitchFamily="2" charset="-122"/>
                <a:sym typeface="+mn-ea"/>
              </a:rPr>
              <a:t>. </a:t>
            </a:r>
            <a:r>
              <a:rPr sz="1600" spc="200" dirty="0">
                <a:solidFill>
                  <a:schemeClr val="tx1">
                    <a:lumMod val="85000"/>
                    <a:lumOff val="15000"/>
                    <a:alpha val="100000"/>
                  </a:schemeClr>
                </a:solidFill>
                <a:latin typeface="宋体" panose="02010600030101010101" pitchFamily="2" charset="-122"/>
                <a:ea typeface="宋体" panose="02010600030101010101" pitchFamily="2" charset="-122"/>
                <a:cs typeface="宋体" panose="02010600030101010101" pitchFamily="2" charset="-122"/>
                <a:sym typeface="+mn-ea"/>
              </a:rPr>
              <a:t>②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is</a:t>
            </a:r>
            <a:r>
              <a:rPr sz="1600" spc="2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a:t>
            </a:r>
            <a:r>
              <a:rPr sz="1600" spc="2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sieve</a:t>
            </a:r>
            <a:r>
              <a:rPr sz="1600" spc="2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t>
            </a:r>
            <a:r>
              <a:rPr sz="1600" spc="160" dirty="0">
                <a:solidFill>
                  <a:schemeClr val="tx1">
                    <a:lumMod val="85000"/>
                    <a:lumOff val="15000"/>
                    <a:alpha val="100000"/>
                  </a:schemeClr>
                </a:solidFill>
                <a:latin typeface="宋体" panose="02010600030101010101" pitchFamily="2" charset="-122"/>
                <a:ea typeface="宋体" panose="02010600030101010101" pitchFamily="2" charset="-122"/>
                <a:cs typeface="宋体" panose="02010600030101010101" pitchFamily="2" charset="-122"/>
                <a:sym typeface="+mn-ea"/>
              </a:rPr>
              <a:t>③</a:t>
            </a:r>
            <a:r>
              <a:rPr lang="en-US" sz="1600" spc="160" dirty="0">
                <a:solidFill>
                  <a:schemeClr val="tx1">
                    <a:lumMod val="85000"/>
                    <a:lumOff val="15000"/>
                    <a:alpha val="100000"/>
                  </a:schemeClr>
                </a:solidFill>
                <a:latin typeface="宋体" panose="02010600030101010101" pitchFamily="2" charset="-122"/>
                <a:ea typeface="宋体" panose="02010600030101010101" pitchFamily="2" charset="-122"/>
                <a:cs typeface="宋体" panose="02010600030101010101" pitchFamily="2" charset="-122"/>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is</a:t>
            </a:r>
            <a:r>
              <a:rPr sz="1600" spc="1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1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adsorption</a:t>
            </a:r>
            <a:r>
              <a:rPr sz="1600" spc="1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pool</a:t>
            </a:r>
            <a:r>
              <a:rPr sz="1600" spc="1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while</a:t>
            </a:r>
            <a:r>
              <a:rPr sz="1600" spc="1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spc="160" dirty="0">
                <a:solidFill>
                  <a:schemeClr val="tx1">
                    <a:lumMod val="85000"/>
                    <a:lumOff val="15000"/>
                    <a:alpha val="100000"/>
                  </a:schemeClr>
                </a:solidFill>
                <a:latin typeface="宋体" panose="02010600030101010101" pitchFamily="2" charset="-122"/>
                <a:ea typeface="宋体" panose="02010600030101010101" pitchFamily="2" charset="-122"/>
                <a:cs typeface="宋体" panose="02010600030101010101" pitchFamily="2" charset="-122"/>
                <a:sym typeface="+mn-ea"/>
              </a:rPr>
              <a:t>④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and</a:t>
            </a:r>
            <a:r>
              <a:rPr sz="1600" spc="1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spc="160" dirty="0">
                <a:solidFill>
                  <a:schemeClr val="tx1">
                    <a:lumMod val="85000"/>
                    <a:lumOff val="15000"/>
                    <a:alpha val="100000"/>
                  </a:schemeClr>
                </a:solidFill>
                <a:latin typeface="宋体" panose="02010600030101010101" pitchFamily="2" charset="-122"/>
                <a:ea typeface="宋体" panose="02010600030101010101" pitchFamily="2" charset="-122"/>
                <a:cs typeface="宋体" panose="02010600030101010101" pitchFamily="2" charset="-122"/>
                <a:sym typeface="+mn-ea"/>
              </a:rPr>
              <a:t>⑤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are</a:t>
            </a:r>
            <a:r>
              <a:rPr sz="1600" spc="1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valves</a:t>
            </a:r>
            <a:r>
              <a:rPr sz="1600" spc="1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Before</a:t>
            </a:r>
            <a:r>
              <a:rPr sz="1600" spc="1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1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grey</a:t>
            </a:r>
            <a:r>
              <a:rPr sz="1600" spc="1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water</a:t>
            </a:r>
            <a:r>
              <a:rPr sz="1600" spc="12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enter the</a:t>
            </a:r>
            <a:r>
              <a:rPr sz="1600" spc="2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adsorption</a:t>
            </a:r>
            <a:r>
              <a:rPr sz="1600" spc="2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pool</a:t>
            </a:r>
            <a:r>
              <a:rPr sz="1600" spc="2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spc="240" dirty="0">
                <a:solidFill>
                  <a:schemeClr val="tx1">
                    <a:lumMod val="85000"/>
                    <a:lumOff val="15000"/>
                    <a:alpha val="100000"/>
                  </a:schemeClr>
                </a:solidFill>
                <a:latin typeface="宋体" panose="02010600030101010101" pitchFamily="2" charset="-122"/>
                <a:ea typeface="宋体" panose="02010600030101010101" pitchFamily="2" charset="-122"/>
                <a:cs typeface="宋体" panose="02010600030101010101" pitchFamily="2" charset="-122"/>
                <a:sym typeface="+mn-ea"/>
              </a:rPr>
              <a:t>④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and</a:t>
            </a:r>
            <a:r>
              <a:rPr sz="1600" spc="2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spc="240" dirty="0">
                <a:solidFill>
                  <a:schemeClr val="tx1">
                    <a:lumMod val="85000"/>
                    <a:lumOff val="15000"/>
                    <a:alpha val="100000"/>
                  </a:schemeClr>
                </a:solidFill>
                <a:latin typeface="宋体" panose="02010600030101010101" pitchFamily="2" charset="-122"/>
                <a:ea typeface="宋体" panose="02010600030101010101" pitchFamily="2" charset="-122"/>
                <a:cs typeface="宋体" panose="02010600030101010101" pitchFamily="2" charset="-122"/>
                <a:sym typeface="+mn-ea"/>
              </a:rPr>
              <a:t>⑤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must</a:t>
            </a:r>
            <a:r>
              <a:rPr sz="1600" spc="2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be</a:t>
            </a:r>
            <a:r>
              <a:rPr sz="1600" spc="2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turned</a:t>
            </a:r>
            <a:r>
              <a:rPr sz="1600" spc="2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off</a:t>
            </a:r>
            <a:r>
              <a:rPr sz="1600" spc="2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to</a:t>
            </a:r>
            <a:r>
              <a:rPr sz="1600" spc="2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control</a:t>
            </a:r>
            <a:r>
              <a:rPr sz="1600" spc="2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2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water</a:t>
            </a:r>
            <a:r>
              <a:rPr sz="1600" spc="2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flow</a:t>
            </a:r>
            <a:r>
              <a:rPr sz="1600" spc="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and prevent</a:t>
            </a:r>
            <a:r>
              <a:rPr sz="16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grey</a:t>
            </a:r>
            <a:r>
              <a:rPr sz="16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water</a:t>
            </a:r>
            <a:r>
              <a:rPr sz="16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from</a:t>
            </a:r>
            <a:r>
              <a:rPr sz="16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escaping</a:t>
            </a:r>
            <a:r>
              <a:rPr sz="16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After</a:t>
            </a:r>
            <a:r>
              <a:rPr sz="16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grey</a:t>
            </a:r>
            <a:r>
              <a:rPr sz="16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water</a:t>
            </a:r>
            <a:r>
              <a:rPr sz="16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flows</a:t>
            </a:r>
            <a:r>
              <a:rPr sz="16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into</a:t>
            </a:r>
            <a:r>
              <a:rPr sz="16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1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adsorption pool</a:t>
            </a:r>
            <a:r>
              <a:rPr sz="1600" spc="1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alum</a:t>
            </a:r>
            <a:r>
              <a:rPr sz="1600" spc="1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and</a:t>
            </a:r>
            <a:r>
              <a:rPr sz="1600" spc="1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activated</a:t>
            </a:r>
            <a:r>
              <a:rPr sz="1600" spc="1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carbon</a:t>
            </a:r>
            <a:r>
              <a:rPr sz="1600" spc="1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will</a:t>
            </a:r>
            <a:r>
              <a:rPr sz="1600" spc="1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be</a:t>
            </a:r>
            <a:r>
              <a:rPr sz="1600" spc="1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added</a:t>
            </a:r>
            <a:r>
              <a:rPr sz="1600" spc="1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into</a:t>
            </a:r>
            <a:r>
              <a:rPr sz="1600" spc="1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1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pool</a:t>
            </a:r>
            <a:r>
              <a:rPr sz="1600" spc="1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to</a:t>
            </a:r>
            <a:r>
              <a:rPr sz="1600" spc="1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absorb</a:t>
            </a:r>
            <a:r>
              <a:rPr sz="1600" spc="1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spc="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  large granular</a:t>
            </a:r>
            <a:r>
              <a:rPr sz="1600" spc="3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impurities</a:t>
            </a:r>
            <a:r>
              <a:rPr sz="1600" spc="3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in</a:t>
            </a:r>
            <a:r>
              <a:rPr sz="1600" spc="3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3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grey</a:t>
            </a:r>
            <a:r>
              <a:rPr sz="1600" spc="3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water</a:t>
            </a:r>
            <a:r>
              <a:rPr sz="1600" spc="3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After</a:t>
            </a:r>
            <a:r>
              <a:rPr sz="1600" spc="3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complete</a:t>
            </a:r>
            <a:r>
              <a:rPr sz="1600" spc="3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adsorption</a:t>
            </a:r>
            <a:r>
              <a:rPr sz="1600" spc="3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3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large</a:t>
            </a:r>
            <a:r>
              <a:rPr sz="16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granular impurities</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in</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grey</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water</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are</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basically</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cleaned</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up</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Then</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we</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can</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open</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valve</a:t>
            </a:r>
            <a:r>
              <a:rPr sz="16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spc="30" dirty="0">
                <a:solidFill>
                  <a:schemeClr val="tx1">
                    <a:lumMod val="85000"/>
                    <a:lumOff val="15000"/>
                    <a:alpha val="100000"/>
                  </a:schemeClr>
                </a:solidFill>
                <a:latin typeface="宋体" panose="02010600030101010101" pitchFamily="2" charset="-122"/>
                <a:ea typeface="宋体" panose="02010600030101010101" pitchFamily="2" charset="-122"/>
                <a:cs typeface="宋体" panose="02010600030101010101" pitchFamily="2" charset="-122"/>
                <a:sym typeface="+mn-ea"/>
              </a:rPr>
              <a:t>⑤</a:t>
            </a:r>
            <a:r>
              <a:rPr sz="1600" spc="2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for</a:t>
            </a:r>
            <a:r>
              <a:rPr sz="1600" spc="2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2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next</a:t>
            </a:r>
            <a:r>
              <a:rPr sz="1600" spc="2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step</a:t>
            </a:r>
            <a:r>
              <a:rPr sz="1600" spc="2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After</a:t>
            </a:r>
            <a:r>
              <a:rPr sz="1600" spc="2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1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grey water</a:t>
            </a:r>
            <a:r>
              <a:rPr sz="1600" spc="27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lang="en-US"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enter</a:t>
            </a:r>
            <a:r>
              <a:rPr sz="1600" spc="27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27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settling</a:t>
            </a:r>
            <a:r>
              <a:rPr sz="1600" spc="27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pool</a:t>
            </a:r>
            <a:r>
              <a:rPr sz="1600" spc="27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we</a:t>
            </a:r>
            <a:r>
              <a:rPr sz="1600" spc="27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can</a:t>
            </a:r>
            <a:r>
              <a:rPr sz="1600" spc="27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open</a:t>
            </a:r>
            <a:r>
              <a:rPr sz="1600" spc="27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27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valve</a:t>
            </a:r>
            <a:r>
              <a:rPr sz="1600" spc="27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spc="270" dirty="0">
                <a:solidFill>
                  <a:schemeClr val="tx1">
                    <a:lumMod val="85000"/>
                    <a:lumOff val="15000"/>
                    <a:alpha val="100000"/>
                  </a:schemeClr>
                </a:solidFill>
                <a:latin typeface="宋体" panose="02010600030101010101" pitchFamily="2" charset="-122"/>
                <a:ea typeface="宋体" panose="02010600030101010101" pitchFamily="2" charset="-122"/>
                <a:cs typeface="宋体" panose="02010600030101010101" pitchFamily="2" charset="-122"/>
                <a:sym typeface="+mn-ea"/>
              </a:rPr>
              <a:t>④</a:t>
            </a:r>
            <a:r>
              <a:rPr sz="1600" spc="140" dirty="0">
                <a:solidFill>
                  <a:schemeClr val="tx1">
                    <a:lumMod val="85000"/>
                    <a:lumOff val="15000"/>
                    <a:alpha val="100000"/>
                  </a:schemeClr>
                </a:solidFill>
                <a:latin typeface="宋体" panose="02010600030101010101" pitchFamily="2" charset="-122"/>
                <a:ea typeface="宋体" panose="02010600030101010101" pitchFamily="2" charset="-122"/>
                <a:cs typeface="宋体" panose="02010600030101010101" pitchFamily="2" charset="-122"/>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to clean</a:t>
            </a:r>
            <a:r>
              <a:rPr sz="1600" spc="2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2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used</a:t>
            </a:r>
            <a:r>
              <a:rPr sz="1600" spc="2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alum</a:t>
            </a:r>
            <a:r>
              <a:rPr sz="1600" spc="2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and</a:t>
            </a:r>
            <a:r>
              <a:rPr sz="1600" spc="2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activated</a:t>
            </a:r>
            <a:r>
              <a:rPr sz="1600" spc="2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carbon</a:t>
            </a:r>
            <a:r>
              <a:rPr sz="1600" spc="2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out</a:t>
            </a:r>
            <a:r>
              <a:rPr sz="1600" spc="18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t>
            </a:r>
            <a:endParaRPr lang="en-US" altLang="en-US" sz="1600" dirty="0">
              <a:solidFill>
                <a:schemeClr val="tx1">
                  <a:lumMod val="85000"/>
                  <a:lumOff val="15000"/>
                </a:schemeClr>
              </a:solidFill>
            </a:endParaRPr>
          </a:p>
          <a:p>
            <a:pPr algn="l" rtl="0" eaLnBrk="0">
              <a:lnSpc>
                <a:spcPct val="100000"/>
              </a:lnSpc>
            </a:pPr>
            <a:r>
              <a:rPr sz="1600" spc="18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⑥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is</a:t>
            </a:r>
            <a:r>
              <a:rPr sz="1600" spc="18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18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settling</a:t>
            </a:r>
            <a:r>
              <a:rPr sz="1600" spc="18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pool</a:t>
            </a:r>
            <a:r>
              <a:rPr lang="en-US"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Here greywater</a:t>
            </a:r>
            <a:r>
              <a:rPr sz="1600" spc="1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lang="en-US"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will</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sit</a:t>
            </a:r>
            <a:r>
              <a:rPr sz="1600" spc="1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for</a:t>
            </a:r>
            <a:r>
              <a:rPr sz="1600" spc="1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a:t>
            </a:r>
            <a:r>
              <a:rPr sz="1600" spc="1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while</a:t>
            </a:r>
            <a:r>
              <a:rPr sz="1600" spc="1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in</a:t>
            </a:r>
            <a:r>
              <a:rPr sz="1600" spc="1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order</a:t>
            </a:r>
            <a:r>
              <a:rPr sz="1600" spc="1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to</a:t>
            </a:r>
            <a:r>
              <a:rPr sz="1600" spc="1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settles</a:t>
            </a:r>
            <a:r>
              <a:rPr sz="1600" spc="1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and</a:t>
            </a:r>
            <a:r>
              <a:rPr sz="1600" spc="1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then</a:t>
            </a:r>
            <a:r>
              <a:rPr sz="1600" spc="1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small</a:t>
            </a:r>
            <a:r>
              <a:rPr sz="1600" spc="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granular impurities</a:t>
            </a:r>
            <a:r>
              <a:rPr sz="1600" spc="1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will</a:t>
            </a:r>
            <a:r>
              <a:rPr sz="1600" spc="1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be</a:t>
            </a:r>
            <a:r>
              <a:rPr sz="1600" spc="1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removed</a:t>
            </a:r>
            <a:r>
              <a:rPr sz="1600" spc="1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t>
            </a:r>
            <a:r>
              <a:rPr sz="1600" spc="22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spc="220" dirty="0">
                <a:solidFill>
                  <a:schemeClr val="tx1">
                    <a:lumMod val="85000"/>
                    <a:lumOff val="15000"/>
                    <a:alpha val="100000"/>
                  </a:schemeClr>
                </a:solidFill>
                <a:latin typeface="宋体" panose="02010600030101010101" pitchFamily="2" charset="-122"/>
                <a:ea typeface="宋体" panose="02010600030101010101" pitchFamily="2" charset="-122"/>
                <a:cs typeface="宋体" panose="02010600030101010101" pitchFamily="2" charset="-122"/>
                <a:sym typeface="+mn-ea"/>
              </a:rPr>
              <a:t>⑧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is</a:t>
            </a:r>
            <a:r>
              <a:rPr sz="1600" spc="22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22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electric</a:t>
            </a:r>
            <a:r>
              <a:rPr sz="1600" spc="22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valve</a:t>
            </a:r>
            <a:r>
              <a:rPr sz="1600" spc="22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and</a:t>
            </a:r>
            <a:r>
              <a:rPr sz="1600" spc="22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spc="220" dirty="0">
                <a:solidFill>
                  <a:schemeClr val="tx1">
                    <a:lumMod val="85000"/>
                    <a:lumOff val="15000"/>
                    <a:alpha val="100000"/>
                  </a:schemeClr>
                </a:solidFill>
                <a:latin typeface="宋体" panose="02010600030101010101" pitchFamily="2" charset="-122"/>
                <a:ea typeface="宋体" panose="02010600030101010101" pitchFamily="2" charset="-122"/>
                <a:cs typeface="宋体" panose="02010600030101010101" pitchFamily="2" charset="-122"/>
                <a:sym typeface="+mn-ea"/>
              </a:rPr>
              <a:t>⑨</a:t>
            </a:r>
            <a:r>
              <a:rPr sz="1600" spc="130" dirty="0">
                <a:solidFill>
                  <a:schemeClr val="tx1">
                    <a:lumMod val="85000"/>
                    <a:lumOff val="15000"/>
                    <a:alpha val="100000"/>
                  </a:schemeClr>
                </a:solidFill>
                <a:latin typeface="宋体" panose="02010600030101010101" pitchFamily="2" charset="-122"/>
                <a:ea typeface="宋体" panose="02010600030101010101" pitchFamily="2" charset="-122"/>
                <a:cs typeface="宋体" panose="02010600030101010101" pitchFamily="2" charset="-122"/>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is water</a:t>
            </a:r>
            <a:r>
              <a:rPr sz="16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outlet</a:t>
            </a:r>
            <a:r>
              <a:rPr sz="16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After</a:t>
            </a:r>
            <a:r>
              <a:rPr sz="16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process</a:t>
            </a:r>
            <a:r>
              <a:rPr sz="16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of</a:t>
            </a:r>
            <a:r>
              <a:rPr sz="16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physical</a:t>
            </a:r>
            <a:r>
              <a:rPr sz="16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treatment</a:t>
            </a:r>
            <a:r>
              <a:rPr sz="16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of</a:t>
            </a:r>
            <a:r>
              <a:rPr sz="16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grey</a:t>
            </a:r>
            <a:r>
              <a:rPr sz="16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water</a:t>
            </a:r>
            <a:r>
              <a:rPr sz="16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is</a:t>
            </a:r>
            <a:r>
              <a:rPr sz="16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over</a:t>
            </a:r>
            <a:r>
              <a:rPr sz="16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t>
            </a:r>
            <a:r>
              <a:rPr sz="1600" spc="27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 electric</a:t>
            </a:r>
            <a:r>
              <a:rPr sz="16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valve</a:t>
            </a:r>
            <a:r>
              <a:rPr sz="16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should</a:t>
            </a:r>
            <a:r>
              <a:rPr sz="16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be</a:t>
            </a:r>
            <a:r>
              <a:rPr sz="16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opened</a:t>
            </a:r>
            <a:r>
              <a:rPr sz="16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to</a:t>
            </a:r>
            <a:r>
              <a:rPr sz="16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control</a:t>
            </a:r>
            <a:r>
              <a:rPr sz="16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grey</a:t>
            </a:r>
            <a:r>
              <a:rPr sz="16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water</a:t>
            </a:r>
            <a:r>
              <a:rPr sz="16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that</a:t>
            </a:r>
            <a:r>
              <a:rPr sz="16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has</a:t>
            </a:r>
            <a:r>
              <a:rPr sz="16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been</a:t>
            </a:r>
            <a:r>
              <a:rPr sz="16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treated</a:t>
            </a:r>
            <a:r>
              <a:rPr sz="16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to</a:t>
            </a:r>
            <a:r>
              <a:rPr sz="1600" spc="15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leave the</a:t>
            </a:r>
            <a:r>
              <a:rPr sz="1600" spc="15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device</a:t>
            </a:r>
            <a:r>
              <a:rPr sz="1600" spc="15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Meanwhile</a:t>
            </a:r>
            <a:r>
              <a:rPr sz="1600" spc="15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15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pulse</a:t>
            </a:r>
            <a:r>
              <a:rPr sz="1600" spc="15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can</a:t>
            </a:r>
            <a:r>
              <a:rPr sz="16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cause</a:t>
            </a:r>
            <a:r>
              <a:rPr sz="16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silt</a:t>
            </a:r>
            <a:r>
              <a:rPr sz="16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inside</a:t>
            </a:r>
            <a:r>
              <a:rPr sz="16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settling</a:t>
            </a:r>
            <a:r>
              <a:rPr sz="16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pool</a:t>
            </a:r>
            <a:r>
              <a:rPr sz="1600" spc="25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to</a:t>
            </a:r>
            <a:r>
              <a:rPr sz="1600" spc="25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pass</a:t>
            </a:r>
            <a:r>
              <a:rPr sz="1600" spc="25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from</a:t>
            </a:r>
            <a:r>
              <a:rPr sz="1600" spc="25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25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sludge</a:t>
            </a:r>
            <a:r>
              <a:rPr sz="1600" spc="25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pipe</a:t>
            </a:r>
            <a:r>
              <a:rPr sz="1600" spc="25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spc="250" dirty="0">
                <a:solidFill>
                  <a:schemeClr val="tx1">
                    <a:lumMod val="85000"/>
                    <a:lumOff val="15000"/>
                    <a:alpha val="100000"/>
                  </a:schemeClr>
                </a:solidFill>
                <a:latin typeface="宋体" panose="02010600030101010101" pitchFamily="2" charset="-122"/>
                <a:ea typeface="宋体" panose="02010600030101010101" pitchFamily="2" charset="-122"/>
                <a:cs typeface="宋体" panose="02010600030101010101" pitchFamily="2" charset="-122"/>
                <a:sym typeface="+mn-ea"/>
              </a:rPr>
              <a:t>⑦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into</a:t>
            </a:r>
            <a:r>
              <a:rPr sz="1600" spc="25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25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sludge</a:t>
            </a:r>
            <a:r>
              <a:rPr sz="1600" spc="1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tank </a:t>
            </a:r>
            <a:r>
              <a:rPr sz="1600" spc="200" dirty="0">
                <a:solidFill>
                  <a:schemeClr val="tx1">
                    <a:lumMod val="85000"/>
                    <a:lumOff val="15000"/>
                    <a:alpha val="100000"/>
                  </a:schemeClr>
                </a:solidFill>
                <a:latin typeface="宋体" panose="02010600030101010101" pitchFamily="2" charset="-122"/>
                <a:ea typeface="宋体" panose="02010600030101010101" pitchFamily="2" charset="-122"/>
                <a:cs typeface="宋体" panose="02010600030101010101" pitchFamily="2" charset="-122"/>
                <a:sym typeface="+mn-ea"/>
              </a:rPr>
              <a:t>⑩ </a:t>
            </a:r>
            <a:r>
              <a:rPr sz="1600" spc="2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spc="3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Also</a:t>
            </a:r>
            <a:r>
              <a:rPr sz="1600" spc="3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silt</a:t>
            </a:r>
            <a:r>
              <a:rPr sz="1600" spc="3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in</a:t>
            </a:r>
            <a:r>
              <a:rPr sz="1600" spc="3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1600" spc="18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sludge tank</a:t>
            </a:r>
            <a:r>
              <a:rPr sz="1600" spc="1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can</a:t>
            </a:r>
            <a:r>
              <a:rPr sz="1600" spc="1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be</a:t>
            </a:r>
            <a:r>
              <a:rPr sz="1600" spc="1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cleaned</a:t>
            </a:r>
            <a:r>
              <a:rPr sz="1600" spc="1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out</a:t>
            </a:r>
            <a:r>
              <a:rPr sz="1600" spc="1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when</a:t>
            </a:r>
            <a:r>
              <a:rPr sz="1600" spc="1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valve</a:t>
            </a:r>
            <a:r>
              <a:rPr sz="1600" spc="1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⑪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is</a:t>
            </a:r>
            <a:r>
              <a:rPr sz="1600" spc="1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16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opened</a:t>
            </a:r>
            <a:r>
              <a:rPr sz="1600" spc="12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t>
            </a:r>
            <a:endParaRPr kumimoji="0" lang="zh-CN" altLang="en-US" sz="1600" b="0" i="0" u="none" strike="noStrike" kern="0" cap="none" spc="120" normalizeH="0" baseline="0" noProof="0" dirty="0">
              <a:ln>
                <a:noFill/>
              </a:ln>
              <a:solidFill>
                <a:schemeClr val="tx1">
                  <a:lumMod val="85000"/>
                  <a:lumOff val="15000"/>
                  <a:alpha val="100000"/>
                </a:schemeClr>
              </a:solidFill>
              <a:effectLst/>
              <a:uLnTx/>
              <a:uFillTx/>
              <a:latin typeface="Calibri" panose="020F0502020204030204"/>
              <a:ea typeface="Calibri" panose="020F0502020204030204"/>
              <a:cs typeface="Calibri" panose="020F0502020204030204"/>
              <a:sym typeface="+mn-ea"/>
            </a:endParaRPr>
          </a:p>
        </p:txBody>
      </p:sp>
      <p:pic>
        <p:nvPicPr>
          <p:cNvPr id="2" name="图片 4" descr="IMG_20230605_205634"/>
          <p:cNvPicPr>
            <a:picLocks noChangeAspect="1"/>
          </p:cNvPicPr>
          <p:nvPr>
            <p:custDataLst>
              <p:tags r:id="rId2"/>
            </p:custDataLst>
          </p:nvPr>
        </p:nvPicPr>
        <p:blipFill>
          <a:blip r:embed="rId3"/>
          <a:stretch>
            <a:fillRect/>
          </a:stretch>
        </p:blipFill>
        <p:spPr>
          <a:xfrm>
            <a:off x="7233285" y="2298700"/>
            <a:ext cx="4445000" cy="2887345"/>
          </a:xfrm>
          <a:prstGeom prst="rect">
            <a:avLst/>
          </a:prstGeom>
        </p:spPr>
      </p:pic>
      <p:sp>
        <p:nvSpPr>
          <p:cNvPr id="10" name="文本框 9"/>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戴方华 </a:t>
            </a:r>
            <a:r>
              <a:rPr lang="en-US" altLang="zh-CN" b="1" dirty="0">
                <a:solidFill>
                  <a:schemeClr val="tx2"/>
                </a:solidFill>
              </a:rPr>
              <a:t>Elias</a:t>
            </a:r>
            <a:endParaRPr lang="en-US" altLang="zh-CN" b="1" dirty="0">
              <a:solidFill>
                <a:schemeClr val="tx2"/>
              </a:solidFill>
            </a:endParaRPr>
          </a:p>
        </p:txBody>
      </p:sp>
    </p:spTree>
    <p:custDataLst>
      <p:tags r:id="rId4"/>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p:tgtEl>
                                          <p:spTgt spid="15"/>
                                        </p:tgtEl>
                                        <p:attrNameLst>
                                          <p:attrName>ppt_y</p:attrName>
                                        </p:attrNameLst>
                                      </p:cBhvr>
                                      <p:tavLst>
                                        <p:tav tm="0">
                                          <p:val>
                                            <p:strVal val="#ppt_y+#ppt_h*1.125000"/>
                                          </p:val>
                                        </p:tav>
                                        <p:tav tm="100000">
                                          <p:val>
                                            <p:strVal val="#ppt_y"/>
                                          </p:val>
                                        </p:tav>
                                      </p:tavLst>
                                    </p:anim>
                                    <p:animEffect transition="in" filter="wipe(up)">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41020" y="-59055"/>
            <a:ext cx="12190730" cy="1215390"/>
            <a:chOff x="867" y="-93"/>
            <a:chExt cx="19198" cy="1914"/>
          </a:xfrm>
        </p:grpSpPr>
        <p:grpSp>
          <p:nvGrpSpPr>
            <p:cNvPr id="9" name="组合 8"/>
            <p:cNvGrpSpPr/>
            <p:nvPr/>
          </p:nvGrpSpPr>
          <p:grpSpPr>
            <a:xfrm>
              <a:off x="3843" y="-93"/>
              <a:ext cx="11589" cy="1779"/>
              <a:chOff x="3745" y="-37"/>
              <a:chExt cx="11589" cy="1779"/>
            </a:xfrm>
          </p:grpSpPr>
          <p:pic>
            <p:nvPicPr>
              <p:cNvPr id="15" name="图片 14" descr="幻灯片1.4"/>
              <p:cNvPicPr>
                <a:picLocks noChangeAspect="1"/>
              </p:cNvPicPr>
              <p:nvPr/>
            </p:nvPicPr>
            <p:blipFill>
              <a:blip r:embed="rId1"/>
              <a:srcRect l="41754" t="34500" r="34524"/>
              <a:stretch>
                <a:fillRect/>
              </a:stretch>
            </p:blipFill>
            <p:spPr>
              <a:xfrm flipH="1">
                <a:off x="3745" y="-37"/>
                <a:ext cx="1647" cy="1779"/>
              </a:xfrm>
              <a:prstGeom prst="rect">
                <a:avLst/>
              </a:prstGeom>
            </p:spPr>
          </p:pic>
          <p:pic>
            <p:nvPicPr>
              <p:cNvPr id="17" name="图片 16" descr="幻灯片1.4"/>
              <p:cNvPicPr>
                <a:picLocks noChangeAspect="1"/>
              </p:cNvPicPr>
              <p:nvPr/>
            </p:nvPicPr>
            <p:blipFill>
              <a:blip r:embed="rId1"/>
              <a:srcRect l="50842" t="40538" r="35647"/>
              <a:stretch>
                <a:fillRect/>
              </a:stretch>
            </p:blipFill>
            <p:spPr>
              <a:xfrm rot="900000">
                <a:off x="14903" y="427"/>
                <a:ext cx="431" cy="743"/>
              </a:xfrm>
              <a:prstGeom prst="rect">
                <a:avLst/>
              </a:prstGeom>
            </p:spPr>
          </p:pic>
        </p:grpSp>
        <p:sp>
          <p:nvSpPr>
            <p:cNvPr id="18" name="文本框 17"/>
            <p:cNvSpPr txBox="1"/>
            <p:nvPr/>
          </p:nvSpPr>
          <p:spPr>
            <a:xfrm>
              <a:off x="867" y="999"/>
              <a:ext cx="19198" cy="822"/>
            </a:xfrm>
            <a:prstGeom prst="rect">
              <a:avLst/>
            </a:prstGeom>
            <a:noFill/>
          </p:spPr>
          <p:txBody>
            <a:bodyPr wrap="square" rtlCol="0">
              <a:spAutoFit/>
            </a:bodyPr>
            <a:lstStyle/>
            <a:p>
              <a:pPr algn="ctr"/>
              <a:r>
                <a:rPr lang="en-US" altLang="zh-CN" sz="2800" spc="600" dirty="0">
                  <a:solidFill>
                    <a:srgbClr val="585455"/>
                  </a:solidFill>
                  <a:latin typeface="思源黑体 CN Bold" panose="020B0800000000000000" charset="-122"/>
                  <a:ea typeface="思源黑体 CN Bold" panose="020B0800000000000000" charset="-122"/>
                  <a:cs typeface="+mn-ea"/>
                  <a:sym typeface="+mn-lt"/>
                </a:rPr>
                <a:t>Screenshots of the device</a:t>
              </a:r>
              <a:endParaRPr lang="en-US" altLang="zh-CN" sz="2800" spc="600" dirty="0">
                <a:solidFill>
                  <a:srgbClr val="585455"/>
                </a:solidFill>
                <a:latin typeface="思源黑体 CN Bold" panose="020B0800000000000000" charset="-122"/>
                <a:ea typeface="思源黑体 CN Bold" panose="020B0800000000000000" charset="-122"/>
                <a:cs typeface="+mn-ea"/>
                <a:sym typeface="+mn-lt"/>
              </a:endParaRPr>
            </a:p>
          </p:txBody>
        </p:sp>
      </p:grpSp>
      <p:pic>
        <p:nvPicPr>
          <p:cNvPr id="2" name="picture 4"/>
          <p:cNvPicPr>
            <a:picLocks noChangeAspect="1"/>
          </p:cNvPicPr>
          <p:nvPr>
            <p:custDataLst>
              <p:tags r:id="rId2"/>
            </p:custDataLst>
          </p:nvPr>
        </p:nvPicPr>
        <p:blipFill>
          <a:blip r:embed="rId3"/>
          <a:stretch>
            <a:fillRect/>
          </a:stretch>
        </p:blipFill>
        <p:spPr>
          <a:xfrm rot="21600000">
            <a:off x="1202690" y="1297940"/>
            <a:ext cx="6535420" cy="2886075"/>
          </a:xfrm>
          <a:prstGeom prst="rect">
            <a:avLst/>
          </a:prstGeom>
        </p:spPr>
      </p:pic>
      <p:pic>
        <p:nvPicPr>
          <p:cNvPr id="10" name="picture 10"/>
          <p:cNvPicPr>
            <a:picLocks noChangeAspect="1"/>
          </p:cNvPicPr>
          <p:nvPr>
            <p:custDataLst>
              <p:tags r:id="rId4"/>
            </p:custDataLst>
          </p:nvPr>
        </p:nvPicPr>
        <p:blipFill>
          <a:blip r:embed="rId5"/>
          <a:stretch>
            <a:fillRect/>
          </a:stretch>
        </p:blipFill>
        <p:spPr>
          <a:xfrm rot="21600000">
            <a:off x="1202690" y="4297045"/>
            <a:ext cx="3274060" cy="1665605"/>
          </a:xfrm>
          <a:prstGeom prst="rect">
            <a:avLst/>
          </a:prstGeom>
        </p:spPr>
      </p:pic>
      <p:pic>
        <p:nvPicPr>
          <p:cNvPr id="12" name="picture 12"/>
          <p:cNvPicPr>
            <a:picLocks noChangeAspect="1"/>
          </p:cNvPicPr>
          <p:nvPr>
            <p:custDataLst>
              <p:tags r:id="rId6"/>
            </p:custDataLst>
          </p:nvPr>
        </p:nvPicPr>
        <p:blipFill>
          <a:blip r:embed="rId7"/>
          <a:stretch>
            <a:fillRect/>
          </a:stretch>
        </p:blipFill>
        <p:spPr>
          <a:xfrm rot="21600000">
            <a:off x="4745355" y="4296410"/>
            <a:ext cx="2209800" cy="1666240"/>
          </a:xfrm>
          <a:prstGeom prst="rect">
            <a:avLst/>
          </a:prstGeom>
        </p:spPr>
      </p:pic>
      <p:pic>
        <p:nvPicPr>
          <p:cNvPr id="6" name="picture 6"/>
          <p:cNvPicPr>
            <a:picLocks noChangeAspect="1"/>
          </p:cNvPicPr>
          <p:nvPr>
            <p:custDataLst>
              <p:tags r:id="rId8"/>
            </p:custDataLst>
          </p:nvPr>
        </p:nvPicPr>
        <p:blipFill>
          <a:blip r:embed="rId9"/>
          <a:stretch>
            <a:fillRect/>
          </a:stretch>
        </p:blipFill>
        <p:spPr>
          <a:xfrm rot="21600000">
            <a:off x="8052435" y="1297940"/>
            <a:ext cx="2331720" cy="2776855"/>
          </a:xfrm>
          <a:prstGeom prst="rect">
            <a:avLst/>
          </a:prstGeom>
        </p:spPr>
      </p:pic>
      <p:pic>
        <p:nvPicPr>
          <p:cNvPr id="11" name="picture 11"/>
          <p:cNvPicPr>
            <a:picLocks noChangeAspect="1"/>
          </p:cNvPicPr>
          <p:nvPr>
            <p:custDataLst>
              <p:tags r:id="rId10"/>
            </p:custDataLst>
          </p:nvPr>
        </p:nvPicPr>
        <p:blipFill>
          <a:blip r:embed="rId11"/>
          <a:stretch>
            <a:fillRect/>
          </a:stretch>
        </p:blipFill>
        <p:spPr>
          <a:xfrm rot="21600000">
            <a:off x="7449185" y="4296410"/>
            <a:ext cx="2934970" cy="1653540"/>
          </a:xfrm>
          <a:prstGeom prst="rect">
            <a:avLst/>
          </a:prstGeom>
        </p:spPr>
      </p:pic>
      <p:sp>
        <p:nvSpPr>
          <p:cNvPr id="13" name="文本框 12"/>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戴方华 </a:t>
            </a:r>
            <a:r>
              <a:rPr lang="en-US" altLang="zh-CN" b="1" dirty="0">
                <a:solidFill>
                  <a:schemeClr val="tx2"/>
                </a:solidFill>
              </a:rPr>
              <a:t>Elias</a:t>
            </a:r>
            <a:endParaRPr lang="en-US" altLang="zh-CN" b="1" dirty="0">
              <a:solidFill>
                <a:schemeClr val="tx2"/>
              </a:solidFill>
            </a:endParaRPr>
          </a:p>
        </p:txBody>
      </p:sp>
    </p:spTree>
    <p:custDataLst>
      <p:tags r:id="rId12"/>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图片 108" descr="幻灯片100"/>
          <p:cNvPicPr>
            <a:picLocks noChangeAspect="1"/>
          </p:cNvPicPr>
          <p:nvPr/>
        </p:nvPicPr>
        <p:blipFill>
          <a:blip r:embed="rId1"/>
          <a:srcRect l="11837" t="48653" r="15720" b="7890"/>
          <a:stretch>
            <a:fillRect/>
          </a:stretch>
        </p:blipFill>
        <p:spPr>
          <a:xfrm>
            <a:off x="2453640" y="4453255"/>
            <a:ext cx="7286625" cy="2458720"/>
          </a:xfrm>
          <a:prstGeom prst="rect">
            <a:avLst/>
          </a:prstGeom>
        </p:spPr>
      </p:pic>
      <p:grpSp>
        <p:nvGrpSpPr>
          <p:cNvPr id="3" name="组合 2"/>
          <p:cNvGrpSpPr/>
          <p:nvPr/>
        </p:nvGrpSpPr>
        <p:grpSpPr>
          <a:xfrm>
            <a:off x="0" y="335915"/>
            <a:ext cx="12190730" cy="1129665"/>
            <a:chOff x="0" y="543"/>
            <a:chExt cx="19198" cy="1779"/>
          </a:xfrm>
        </p:grpSpPr>
        <p:grpSp>
          <p:nvGrpSpPr>
            <p:cNvPr id="4" name="组合 3"/>
            <p:cNvGrpSpPr/>
            <p:nvPr/>
          </p:nvGrpSpPr>
          <p:grpSpPr>
            <a:xfrm>
              <a:off x="4827" y="543"/>
              <a:ext cx="8403" cy="1779"/>
              <a:chOff x="4729" y="599"/>
              <a:chExt cx="8403" cy="1779"/>
            </a:xfrm>
          </p:grpSpPr>
          <p:pic>
            <p:nvPicPr>
              <p:cNvPr id="16" name="图片 15" descr="幻灯片1.4"/>
              <p:cNvPicPr>
                <a:picLocks noChangeAspect="1"/>
              </p:cNvPicPr>
              <p:nvPr/>
            </p:nvPicPr>
            <p:blipFill>
              <a:blip r:embed="rId2"/>
              <a:srcRect l="41754" t="34500" r="34524"/>
              <a:stretch>
                <a:fillRect/>
              </a:stretch>
            </p:blipFill>
            <p:spPr>
              <a:xfrm flipH="1">
                <a:off x="4729" y="599"/>
                <a:ext cx="1647" cy="1779"/>
              </a:xfrm>
              <a:prstGeom prst="rect">
                <a:avLst/>
              </a:prstGeom>
            </p:spPr>
          </p:pic>
          <p:pic>
            <p:nvPicPr>
              <p:cNvPr id="17" name="图片 16" descr="幻灯片1.4"/>
              <p:cNvPicPr>
                <a:picLocks noChangeAspect="1"/>
              </p:cNvPicPr>
              <p:nvPr/>
            </p:nvPicPr>
            <p:blipFill>
              <a:blip r:embed="rId2"/>
              <a:srcRect l="50842" t="40538" r="35647"/>
              <a:stretch>
                <a:fillRect/>
              </a:stretch>
            </p:blipFill>
            <p:spPr>
              <a:xfrm rot="900000">
                <a:off x="12701" y="1117"/>
                <a:ext cx="431" cy="743"/>
              </a:xfrm>
              <a:prstGeom prst="rect">
                <a:avLst/>
              </a:prstGeom>
            </p:spPr>
          </p:pic>
        </p:grpSp>
        <p:sp>
          <p:nvSpPr>
            <p:cNvPr id="18" name="文本框 17"/>
            <p:cNvSpPr txBox="1"/>
            <p:nvPr/>
          </p:nvSpPr>
          <p:spPr>
            <a:xfrm>
              <a:off x="0" y="1140"/>
              <a:ext cx="19198" cy="822"/>
            </a:xfrm>
            <a:prstGeom prst="rect">
              <a:avLst/>
            </a:prstGeom>
            <a:noFill/>
          </p:spPr>
          <p:txBody>
            <a:bodyPr wrap="square" rtlCol="0">
              <a:spAutoFit/>
            </a:bodyPr>
            <a:lstStyle/>
            <a:p>
              <a:pPr algn="ctr"/>
              <a:r>
                <a:rPr lang="en-US" altLang="zh-CN" sz="2800" spc="600" dirty="0">
                  <a:solidFill>
                    <a:srgbClr val="585455"/>
                  </a:solidFill>
                  <a:latin typeface="思源黑体 CN Bold" panose="020B0800000000000000" charset="-122"/>
                  <a:ea typeface="思源黑体 CN Bold" panose="020B0800000000000000" charset="-122"/>
                  <a:cs typeface="+mn-ea"/>
                  <a:sym typeface="+mn-lt"/>
                </a:rPr>
                <a:t>Material Section</a:t>
              </a:r>
              <a:endParaRPr lang="en-US" altLang="zh-CN" sz="2800" spc="600" dirty="0">
                <a:solidFill>
                  <a:srgbClr val="585455"/>
                </a:solidFill>
                <a:latin typeface="思源黑体 CN Bold" panose="020B0800000000000000" charset="-122"/>
                <a:ea typeface="思源黑体 CN Bold" panose="020B0800000000000000" charset="-122"/>
                <a:cs typeface="+mn-ea"/>
                <a:sym typeface="+mn-lt"/>
              </a:endParaRPr>
            </a:p>
          </p:txBody>
        </p:sp>
      </p:grpSp>
      <p:sp>
        <p:nvSpPr>
          <p:cNvPr id="2" name="文本框 1"/>
          <p:cNvSpPr txBox="1"/>
          <p:nvPr/>
        </p:nvSpPr>
        <p:spPr>
          <a:xfrm>
            <a:off x="605790" y="1466215"/>
            <a:ext cx="9939020" cy="5567680"/>
          </a:xfrm>
          <a:prstGeom prst="rect">
            <a:avLst/>
          </a:prstGeom>
          <a:noFill/>
        </p:spPr>
        <p:txBody>
          <a:bodyPr wrap="square" rtlCol="0" anchor="t">
            <a:noAutofit/>
          </a:bodyPr>
          <a:lstStyle/>
          <a:p>
            <a:pPr marL="166370" indent="-147320" algn="l" rtl="0" eaLnBrk="0">
              <a:lnSpc>
                <a:spcPct val="120000"/>
              </a:lnSpc>
            </a:pPr>
            <a:r>
              <a:rPr lang="en-US"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As</a:t>
            </a:r>
            <a:r>
              <a:rPr sz="2400" spc="17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one</a:t>
            </a:r>
            <a:r>
              <a:rPr sz="2400" spc="17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spc="15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of the major</a:t>
            </a:r>
            <a:r>
              <a:rPr sz="2400" spc="12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producers</a:t>
            </a:r>
            <a:r>
              <a:rPr sz="2400" spc="12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of</a:t>
            </a:r>
            <a:r>
              <a:rPr sz="2400" spc="12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bauxite</a:t>
            </a:r>
            <a:r>
              <a:rPr sz="2400" spc="12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in</a:t>
            </a:r>
            <a:r>
              <a:rPr sz="2400" spc="12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2400" spc="12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world</a:t>
            </a:r>
            <a:r>
              <a:rPr sz="2400" spc="12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Australia</a:t>
            </a:r>
            <a:r>
              <a:rPr sz="2400" spc="12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s</a:t>
            </a:r>
            <a:r>
              <a:rPr sz="2400" spc="12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aluminum</a:t>
            </a:r>
            <a:r>
              <a:rPr sz="2400" spc="12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has</a:t>
            </a:r>
            <a:r>
              <a:rPr sz="2400" spc="12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advantages</a:t>
            </a:r>
            <a:r>
              <a:rPr sz="2400" spc="12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spc="8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in production</a:t>
            </a:r>
            <a:r>
              <a:rPr sz="24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and</a:t>
            </a:r>
            <a:r>
              <a:rPr sz="24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quality</a:t>
            </a:r>
            <a:r>
              <a:rPr sz="24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On</a:t>
            </a:r>
            <a:r>
              <a:rPr sz="24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24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other</a:t>
            </a:r>
            <a:r>
              <a:rPr sz="24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hand</a:t>
            </a:r>
            <a:r>
              <a:rPr sz="24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spc="2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2400" spc="2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material</a:t>
            </a:r>
            <a:r>
              <a:rPr sz="2400" spc="2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for</a:t>
            </a:r>
            <a:r>
              <a:rPr sz="2400" spc="2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manufacturing</a:t>
            </a:r>
            <a:r>
              <a:rPr sz="2400" spc="5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this device</a:t>
            </a:r>
            <a:r>
              <a:rPr sz="24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needs</a:t>
            </a:r>
            <a:r>
              <a:rPr sz="24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to</a:t>
            </a:r>
            <a:r>
              <a:rPr sz="24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be</a:t>
            </a:r>
            <a:r>
              <a:rPr sz="24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resistant</a:t>
            </a:r>
            <a:r>
              <a:rPr sz="24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to</a:t>
            </a:r>
            <a:r>
              <a:rPr sz="24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corrosion</a:t>
            </a:r>
            <a:r>
              <a:rPr sz="24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t>
            </a:r>
            <a:r>
              <a:rPr sz="2400" spc="2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lang="en-US"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he</a:t>
            </a:r>
            <a:r>
              <a:rPr sz="2400" spc="2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use</a:t>
            </a:r>
            <a:r>
              <a:rPr sz="2400" spc="24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of</a:t>
            </a:r>
            <a:r>
              <a:rPr sz="2400" spc="21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aluminum alloy</a:t>
            </a:r>
            <a:r>
              <a:rPr sz="24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to</a:t>
            </a:r>
            <a:r>
              <a:rPr sz="24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manufacture</a:t>
            </a:r>
            <a:r>
              <a:rPr sz="24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physical</a:t>
            </a:r>
            <a:r>
              <a:rPr sz="24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grey</a:t>
            </a:r>
            <a:r>
              <a:rPr sz="24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water</a:t>
            </a:r>
            <a:r>
              <a:rPr sz="24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treatment</a:t>
            </a:r>
            <a:r>
              <a:rPr sz="24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devices</a:t>
            </a:r>
            <a:r>
              <a:rPr sz="24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not</a:t>
            </a:r>
            <a:r>
              <a:rPr sz="24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only</a:t>
            </a:r>
            <a:r>
              <a:rPr sz="24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reduces</a:t>
            </a:r>
            <a:r>
              <a:rPr sz="2400" spc="2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2400" spc="19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cost of</a:t>
            </a:r>
            <a:r>
              <a:rPr sz="2400" spc="3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manufacturing</a:t>
            </a:r>
            <a:r>
              <a:rPr sz="2400" spc="3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devices</a:t>
            </a:r>
            <a:r>
              <a:rPr sz="2400" spc="3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but</a:t>
            </a:r>
            <a:r>
              <a:rPr sz="2400" spc="3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also</a:t>
            </a:r>
            <a:r>
              <a:rPr sz="2400" spc="3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reduces</a:t>
            </a:r>
            <a:r>
              <a:rPr sz="2400" spc="3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2400" spc="3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cost</a:t>
            </a:r>
            <a:r>
              <a:rPr sz="2400" spc="3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of</a:t>
            </a:r>
            <a:r>
              <a:rPr sz="2400" spc="3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subsequent</a:t>
            </a:r>
            <a:r>
              <a:rPr sz="2400" spc="33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maintenance</a:t>
            </a:r>
            <a:r>
              <a:rPr sz="2400" spc="22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and repair</a:t>
            </a:r>
            <a:r>
              <a:rPr sz="24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equipment</a:t>
            </a:r>
            <a:r>
              <a:rPr sz="24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to</a:t>
            </a:r>
            <a:r>
              <a:rPr sz="24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a:t>
            </a:r>
            <a:r>
              <a:rPr sz="24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certain</a:t>
            </a:r>
            <a:r>
              <a:rPr sz="24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extent</a:t>
            </a:r>
            <a:r>
              <a:rPr sz="24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and</a:t>
            </a:r>
            <a:r>
              <a:rPr sz="24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can</a:t>
            </a:r>
            <a:r>
              <a:rPr sz="24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also</a:t>
            </a:r>
            <a:r>
              <a:rPr sz="24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better</a:t>
            </a:r>
            <a:r>
              <a:rPr sz="24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meet</a:t>
            </a:r>
            <a:r>
              <a:rPr sz="24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the</a:t>
            </a:r>
            <a:r>
              <a:rPr sz="24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needs</a:t>
            </a:r>
            <a:r>
              <a:rPr sz="24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of</a:t>
            </a:r>
            <a:r>
              <a:rPr sz="2400" spc="2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physical grey</a:t>
            </a:r>
            <a:r>
              <a:rPr sz="24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water</a:t>
            </a:r>
            <a:r>
              <a:rPr sz="24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treatment</a:t>
            </a:r>
            <a:r>
              <a:rPr sz="2400" spc="3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 </a:t>
            </a:r>
            <a:r>
              <a:rPr sz="240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devices</a:t>
            </a:r>
            <a:r>
              <a:rPr sz="2400" spc="260" dirty="0">
                <a:solidFill>
                  <a:schemeClr val="tx1">
                    <a:lumMod val="85000"/>
                    <a:lumOff val="15000"/>
                    <a:alpha val="100000"/>
                  </a:schemeClr>
                </a:solidFill>
                <a:latin typeface="Calibri" panose="020F0502020204030204"/>
                <a:ea typeface="Calibri" panose="020F0502020204030204"/>
                <a:cs typeface="Calibri" panose="020F0502020204030204"/>
                <a:sym typeface="+mn-ea"/>
              </a:rPr>
              <a:t>.</a:t>
            </a:r>
            <a:endParaRPr lang="en-US" altLang="en-US" sz="2400" dirty="0">
              <a:solidFill>
                <a:schemeClr val="tx1">
                  <a:lumMod val="85000"/>
                  <a:lumOff val="15000"/>
                </a:schemeClr>
              </a:solidFill>
            </a:endParaRPr>
          </a:p>
          <a:p>
            <a:pPr marL="15240" algn="l" rtl="0" eaLnBrk="0">
              <a:lnSpc>
                <a:spcPct val="120000"/>
              </a:lnSpc>
            </a:pPr>
            <a:endParaRPr lang="en-US" altLang="en-US" sz="2400" dirty="0">
              <a:solidFill>
                <a:schemeClr val="tx1">
                  <a:lumMod val="85000"/>
                  <a:lumOff val="15000"/>
                </a:schemeClr>
              </a:solidFill>
            </a:endParaRPr>
          </a:p>
        </p:txBody>
      </p:sp>
      <p:sp>
        <p:nvSpPr>
          <p:cNvPr id="9" name="文本框 8"/>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戴方华 </a:t>
            </a:r>
            <a:r>
              <a:rPr lang="en-US" altLang="zh-CN" b="1" dirty="0">
                <a:solidFill>
                  <a:schemeClr val="tx2"/>
                </a:solidFill>
              </a:rPr>
              <a:t>Elias</a:t>
            </a:r>
            <a:endParaRPr lang="en-US" altLang="zh-CN" b="1" dirty="0">
              <a:solidFill>
                <a:schemeClr val="tx2"/>
              </a:solidFill>
            </a:endParaRPr>
          </a:p>
        </p:txBody>
      </p:sp>
    </p:spTree>
    <p:custDataLst>
      <p:tags r:id="rId3"/>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幻灯片1.3"/>
          <p:cNvPicPr>
            <a:picLocks noChangeAspect="1"/>
          </p:cNvPicPr>
          <p:nvPr/>
        </p:nvPicPr>
        <p:blipFill>
          <a:blip r:embed="rId1"/>
          <a:stretch>
            <a:fillRect/>
          </a:stretch>
        </p:blipFill>
        <p:spPr>
          <a:xfrm flipH="1">
            <a:off x="1270" y="-1905"/>
            <a:ext cx="12192000" cy="6858635"/>
          </a:xfrm>
          <a:prstGeom prst="rect">
            <a:avLst/>
          </a:prstGeom>
        </p:spPr>
      </p:pic>
      <p:cxnSp>
        <p:nvCxnSpPr>
          <p:cNvPr id="19" name="直接连接符 18"/>
          <p:cNvCxnSpPr/>
          <p:nvPr/>
        </p:nvCxnSpPr>
        <p:spPr>
          <a:xfrm>
            <a:off x="1645285" y="1602105"/>
            <a:ext cx="3200400" cy="4057650"/>
          </a:xfrm>
          <a:prstGeom prst="line">
            <a:avLst/>
          </a:prstGeom>
          <a:ln w="12700">
            <a:solidFill>
              <a:srgbClr val="304F4E"/>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645285" y="1873885"/>
            <a:ext cx="9512300" cy="4281805"/>
            <a:chOff x="1902" y="2509"/>
            <a:chExt cx="14980" cy="6743"/>
          </a:xfrm>
        </p:grpSpPr>
        <p:grpSp>
          <p:nvGrpSpPr>
            <p:cNvPr id="6" name="组合 5"/>
            <p:cNvGrpSpPr/>
            <p:nvPr/>
          </p:nvGrpSpPr>
          <p:grpSpPr>
            <a:xfrm>
              <a:off x="1902" y="2679"/>
              <a:ext cx="3970" cy="1170"/>
              <a:chOff x="1902" y="2679"/>
              <a:chExt cx="3970" cy="1170"/>
            </a:xfrm>
          </p:grpSpPr>
          <p:sp>
            <p:nvSpPr>
              <p:cNvPr id="5" name="圆角矩形 4"/>
              <p:cNvSpPr/>
              <p:nvPr/>
            </p:nvSpPr>
            <p:spPr>
              <a:xfrm>
                <a:off x="1960" y="2679"/>
                <a:ext cx="3600" cy="1170"/>
              </a:xfrm>
              <a:prstGeom prst="roundRect">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02" y="2679"/>
                <a:ext cx="3970" cy="598"/>
              </a:xfrm>
              <a:prstGeom prst="rect">
                <a:avLst/>
              </a:prstGeom>
              <a:noFill/>
            </p:spPr>
            <p:txBody>
              <a:bodyPr wrap="square" rtlCol="0">
                <a:spAutoFit/>
              </a:bodyPr>
              <a:lstStyle/>
              <a:p>
                <a:pPr algn="ctr"/>
                <a:r>
                  <a:rPr lang="en-US" altLang="zh-CN" sz="2000" spc="600" dirty="0">
                    <a:solidFill>
                      <a:srgbClr val="FFFFFF"/>
                    </a:solidFill>
                    <a:latin typeface="思源黑体 CN Bold" panose="020B0800000000000000" charset="-122"/>
                    <a:ea typeface="思源黑体 CN Bold" panose="020B0800000000000000" charset="-122"/>
                    <a:cs typeface="+mn-ea"/>
                    <a:sym typeface="+mn-lt"/>
                  </a:rPr>
                  <a:t>Estimated</a:t>
                </a:r>
                <a:endParaRPr lang="en-US" altLang="zh-CN" sz="2000" spc="600" dirty="0">
                  <a:solidFill>
                    <a:srgbClr val="FFFFFF"/>
                  </a:solidFill>
                  <a:latin typeface="思源黑体 CN Bold" panose="020B0800000000000000" charset="-122"/>
                  <a:ea typeface="思源黑体 CN Bold" panose="020B0800000000000000" charset="-122"/>
                  <a:cs typeface="+mn-ea"/>
                  <a:sym typeface="+mn-lt"/>
                </a:endParaRPr>
              </a:p>
              <a:p>
                <a:pPr algn="ctr"/>
                <a:r>
                  <a:rPr lang="en-US" altLang="zh-CN" sz="2000" spc="600" dirty="0">
                    <a:solidFill>
                      <a:srgbClr val="FFFFFF"/>
                    </a:solidFill>
                    <a:latin typeface="思源黑体 CN Bold" panose="020B0800000000000000" charset="-122"/>
                    <a:ea typeface="思源黑体 CN Bold" panose="020B0800000000000000" charset="-122"/>
                    <a:cs typeface="+mn-ea"/>
                    <a:sym typeface="+mn-lt"/>
                  </a:rPr>
                  <a:t>size</a:t>
                </a:r>
                <a:endParaRPr lang="en-US" altLang="zh-CN" sz="2000" spc="600" dirty="0">
                  <a:solidFill>
                    <a:srgbClr val="FFFFFF"/>
                  </a:solidFill>
                  <a:latin typeface="思源黑体 CN Bold" panose="020B0800000000000000" charset="-122"/>
                  <a:ea typeface="思源黑体 CN Bold" panose="020B0800000000000000" charset="-122"/>
                  <a:cs typeface="+mn-ea"/>
                  <a:sym typeface="+mn-lt"/>
                </a:endParaRPr>
              </a:p>
            </p:txBody>
          </p:sp>
        </p:grpSp>
        <p:grpSp>
          <p:nvGrpSpPr>
            <p:cNvPr id="8" name="组合 7"/>
            <p:cNvGrpSpPr/>
            <p:nvPr/>
          </p:nvGrpSpPr>
          <p:grpSpPr>
            <a:xfrm>
              <a:off x="3298" y="5221"/>
              <a:ext cx="3600" cy="1170"/>
              <a:chOff x="1958" y="2935"/>
              <a:chExt cx="3600" cy="1170"/>
            </a:xfrm>
          </p:grpSpPr>
          <p:sp>
            <p:nvSpPr>
              <p:cNvPr id="9" name="圆角矩形 8"/>
              <p:cNvSpPr/>
              <p:nvPr/>
            </p:nvSpPr>
            <p:spPr>
              <a:xfrm>
                <a:off x="1958" y="2935"/>
                <a:ext cx="3600" cy="1170"/>
              </a:xfrm>
              <a:prstGeom prst="roundRect">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958" y="2992"/>
                <a:ext cx="3598" cy="1113"/>
              </a:xfrm>
              <a:prstGeom prst="rect">
                <a:avLst/>
              </a:prstGeom>
              <a:noFill/>
            </p:spPr>
            <p:txBody>
              <a:bodyPr wrap="square" rtlCol="0">
                <a:spAutoFit/>
              </a:bodyPr>
              <a:lstStyle/>
              <a:p>
                <a:pPr algn="ctr"/>
                <a:r>
                  <a:rPr lang="en-US" altLang="zh-CN" sz="2000" spc="600" dirty="0">
                    <a:solidFill>
                      <a:srgbClr val="FFFFFF"/>
                    </a:solidFill>
                    <a:latin typeface="思源黑体 CN Bold" panose="020B0800000000000000" charset="-122"/>
                    <a:ea typeface="思源黑体 CN Bold" panose="020B0800000000000000" charset="-122"/>
                    <a:cs typeface="+mn-ea"/>
                    <a:sym typeface="+mn-lt"/>
                  </a:rPr>
                  <a:t>material cost</a:t>
                </a:r>
                <a:endParaRPr lang="en-US" altLang="zh-CN" sz="2000" spc="600" dirty="0">
                  <a:solidFill>
                    <a:srgbClr val="FFFFFF"/>
                  </a:solidFill>
                  <a:latin typeface="思源黑体 CN Bold" panose="020B0800000000000000" charset="-122"/>
                  <a:ea typeface="思源黑体 CN Bold" panose="020B0800000000000000" charset="-122"/>
                  <a:cs typeface="+mn-ea"/>
                  <a:sym typeface="+mn-lt"/>
                </a:endParaRPr>
              </a:p>
            </p:txBody>
          </p:sp>
        </p:grpSp>
        <p:grpSp>
          <p:nvGrpSpPr>
            <p:cNvPr id="11" name="组合 10"/>
            <p:cNvGrpSpPr/>
            <p:nvPr/>
          </p:nvGrpSpPr>
          <p:grpSpPr>
            <a:xfrm>
              <a:off x="5064" y="7945"/>
              <a:ext cx="3725" cy="1307"/>
              <a:chOff x="1934" y="3344"/>
              <a:chExt cx="3725" cy="1307"/>
            </a:xfrm>
          </p:grpSpPr>
          <p:sp>
            <p:nvSpPr>
              <p:cNvPr id="12" name="圆角矩形 11"/>
              <p:cNvSpPr/>
              <p:nvPr/>
            </p:nvSpPr>
            <p:spPr>
              <a:xfrm>
                <a:off x="1934" y="3447"/>
                <a:ext cx="3600" cy="1170"/>
              </a:xfrm>
              <a:prstGeom prst="roundRect">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61" y="3344"/>
                <a:ext cx="3598" cy="1307"/>
              </a:xfrm>
              <a:prstGeom prst="rect">
                <a:avLst/>
              </a:prstGeom>
              <a:noFill/>
            </p:spPr>
            <p:txBody>
              <a:bodyPr wrap="square" rtlCol="0">
                <a:spAutoFit/>
              </a:bodyPr>
              <a:lstStyle/>
              <a:p>
                <a:pPr algn="ctr"/>
                <a:r>
                  <a:rPr lang="en-US" altLang="zh-CN" sz="1600" spc="600" dirty="0">
                    <a:solidFill>
                      <a:srgbClr val="FFFFFF"/>
                    </a:solidFill>
                    <a:latin typeface="思源黑体 CN Bold" panose="020B0800000000000000" charset="-122"/>
                    <a:ea typeface="思源黑体 CN Bold" panose="020B0800000000000000" charset="-122"/>
                    <a:cs typeface="+mn-ea"/>
                    <a:sym typeface="+mn-lt"/>
                  </a:rPr>
                  <a:t>Total estimated cost</a:t>
                </a:r>
                <a:endParaRPr lang="en-US" altLang="zh-CN" sz="1600" spc="600" dirty="0">
                  <a:solidFill>
                    <a:srgbClr val="FFFFFF"/>
                  </a:solidFill>
                  <a:latin typeface="思源黑体 CN Bold" panose="020B0800000000000000" charset="-122"/>
                  <a:ea typeface="思源黑体 CN Bold" panose="020B0800000000000000" charset="-122"/>
                  <a:cs typeface="+mn-ea"/>
                  <a:sym typeface="+mn-lt"/>
                </a:endParaRPr>
              </a:p>
            </p:txBody>
          </p:sp>
        </p:grpSp>
        <p:sp>
          <p:nvSpPr>
            <p:cNvPr id="191" name="文本框 141"/>
            <p:cNvSpPr txBox="1"/>
            <p:nvPr/>
          </p:nvSpPr>
          <p:spPr>
            <a:xfrm>
              <a:off x="6316" y="2509"/>
              <a:ext cx="9101" cy="1375"/>
            </a:xfrm>
            <a:prstGeom prst="rect">
              <a:avLst/>
            </a:prstGeom>
            <a:noFill/>
          </p:spPr>
          <p:txBody>
            <a:bodyPr wrap="square" lIns="0" tIns="0" rIns="0" bIns="0">
              <a:noAutofit/>
            </a:bodyPr>
            <a:lstStyle/>
            <a:p>
              <a:pPr marL="0" marR="0" lvl="0" indent="0" defTabSz="914400" eaLnBrk="1" fontAlgn="base" latinLnBrk="0" hangingPunct="1">
                <a:lnSpc>
                  <a:spcPct val="150000"/>
                </a:lnSpc>
                <a:spcBef>
                  <a:spcPct val="0"/>
                </a:spcBef>
                <a:spcAft>
                  <a:spcPct val="0"/>
                </a:spcAft>
                <a:buClrTx/>
                <a:buSzTx/>
                <a:buFontTx/>
                <a:buNone/>
                <a:defRPr/>
              </a:pPr>
              <a:r>
                <a:rPr lang="en-US" sz="1600" dirty="0">
                  <a:solidFill>
                    <a:srgbClr val="000000">
                      <a:alpha val="100000"/>
                    </a:srgbClr>
                  </a:solidFill>
                  <a:latin typeface="Calibri" panose="020F0502020204030204"/>
                  <a:ea typeface="Calibri" panose="020F0502020204030204"/>
                  <a:cs typeface="Calibri" panose="020F0502020204030204"/>
                  <a:sym typeface="+mn-ea"/>
                </a:rPr>
                <a:t>T</a:t>
              </a:r>
              <a:r>
                <a:rPr sz="1600" dirty="0">
                  <a:solidFill>
                    <a:srgbClr val="000000">
                      <a:alpha val="100000"/>
                    </a:srgbClr>
                  </a:solidFill>
                  <a:latin typeface="Calibri" panose="020F0502020204030204"/>
                  <a:ea typeface="Calibri" panose="020F0502020204030204"/>
                  <a:cs typeface="Calibri" panose="020F0502020204030204"/>
                  <a:sym typeface="+mn-ea"/>
                </a:rPr>
                <a:t>he</a:t>
              </a:r>
              <a:r>
                <a:rPr sz="1600" spc="21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volume</a:t>
              </a:r>
              <a:r>
                <a:rPr sz="1600" spc="21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of</a:t>
              </a:r>
              <a:r>
                <a:rPr sz="1600" spc="21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the</a:t>
              </a:r>
              <a:r>
                <a:rPr sz="1600" spc="21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domestic</a:t>
              </a:r>
              <a:r>
                <a:rPr sz="1600" spc="21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sewage</a:t>
              </a:r>
              <a:r>
                <a:rPr sz="1600" spc="21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adsorption</a:t>
              </a:r>
              <a:r>
                <a:rPr sz="1600" spc="21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tank</a:t>
              </a:r>
              <a:r>
                <a:rPr sz="1600" spc="21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is</a:t>
              </a:r>
              <a:r>
                <a:rPr sz="1600" spc="210" dirty="0">
                  <a:solidFill>
                    <a:srgbClr val="000000">
                      <a:alpha val="100000"/>
                    </a:srgbClr>
                  </a:solidFill>
                  <a:latin typeface="Calibri" panose="020F0502020204030204"/>
                  <a:ea typeface="Calibri" panose="020F0502020204030204"/>
                  <a:cs typeface="Calibri" panose="020F0502020204030204"/>
                  <a:sym typeface="+mn-ea"/>
                </a:rPr>
                <a:t> 1 </a:t>
              </a:r>
              <a:r>
                <a:rPr sz="1600" dirty="0">
                  <a:solidFill>
                    <a:srgbClr val="000000">
                      <a:alpha val="100000"/>
                    </a:srgbClr>
                  </a:solidFill>
                  <a:latin typeface="Calibri" panose="020F0502020204030204"/>
                  <a:ea typeface="Calibri" panose="020F0502020204030204"/>
                  <a:cs typeface="Calibri" panose="020F0502020204030204"/>
                  <a:sym typeface="+mn-ea"/>
                </a:rPr>
                <a:t>cubic</a:t>
              </a:r>
              <a:r>
                <a:rPr sz="1600" spc="21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meter</a:t>
              </a:r>
              <a:r>
                <a:rPr sz="1600" spc="21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and</a:t>
              </a:r>
              <a:r>
                <a:rPr sz="1600" spc="18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the volume</a:t>
              </a:r>
              <a:r>
                <a:rPr sz="1600" spc="23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of</a:t>
              </a:r>
              <a:r>
                <a:rPr sz="1600" spc="23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the</a:t>
              </a:r>
              <a:r>
                <a:rPr sz="1600" spc="23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domestic</a:t>
              </a:r>
              <a:r>
                <a:rPr sz="1600" spc="23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sewage</a:t>
              </a:r>
              <a:r>
                <a:rPr sz="1600" spc="23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sedimentation</a:t>
              </a:r>
              <a:r>
                <a:rPr sz="1600" spc="23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tank</a:t>
              </a:r>
              <a:r>
                <a:rPr sz="1600" spc="23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is</a:t>
              </a:r>
              <a:r>
                <a:rPr sz="1600" spc="230" dirty="0">
                  <a:solidFill>
                    <a:srgbClr val="000000">
                      <a:alpha val="100000"/>
                    </a:srgbClr>
                  </a:solidFill>
                  <a:latin typeface="Calibri" panose="020F0502020204030204"/>
                  <a:ea typeface="Calibri" panose="020F0502020204030204"/>
                  <a:cs typeface="Calibri" panose="020F0502020204030204"/>
                  <a:sym typeface="+mn-ea"/>
                </a:rPr>
                <a:t> 2 </a:t>
              </a:r>
              <a:r>
                <a:rPr sz="1600" dirty="0">
                  <a:solidFill>
                    <a:srgbClr val="000000">
                      <a:alpha val="100000"/>
                    </a:srgbClr>
                  </a:solidFill>
                  <a:latin typeface="Calibri" panose="020F0502020204030204"/>
                  <a:ea typeface="Calibri" panose="020F0502020204030204"/>
                  <a:cs typeface="Calibri" panose="020F0502020204030204"/>
                  <a:sym typeface="+mn-ea"/>
                </a:rPr>
                <a:t>cubic</a:t>
              </a:r>
              <a:r>
                <a:rPr sz="1600" spc="23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meters</a:t>
              </a:r>
              <a:r>
                <a:rPr sz="1600" spc="190" dirty="0">
                  <a:solidFill>
                    <a:srgbClr val="000000">
                      <a:alpha val="100000"/>
                    </a:srgbClr>
                  </a:solidFill>
                  <a:latin typeface="Calibri" panose="020F0502020204030204"/>
                  <a:ea typeface="Calibri" panose="020F0502020204030204"/>
                  <a:cs typeface="Calibri" panose="020F0502020204030204"/>
                  <a:sym typeface="+mn-ea"/>
                </a:rPr>
                <a:t>.</a:t>
              </a:r>
              <a:endParaRPr lang="en-US" altLang="en-US" sz="1600" dirty="0"/>
            </a:p>
            <a:p>
              <a:pPr marL="0" marR="0" lvl="0" indent="0" defTabSz="914400" eaLnBrk="1" fontAlgn="base" latinLnBrk="0" hangingPunct="1">
                <a:lnSpc>
                  <a:spcPct val="15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alpha val="100000"/>
                  </a:srgbClr>
                </a:solidFill>
                <a:effectLst/>
                <a:uLnTx/>
                <a:uFillTx/>
                <a:latin typeface="Calibri" panose="020F0502020204030204"/>
                <a:ea typeface="Calibri" panose="020F0502020204030204"/>
                <a:cs typeface="Calibri" panose="020F0502020204030204"/>
                <a:sym typeface="+mn-ea"/>
              </a:endParaRPr>
            </a:p>
          </p:txBody>
        </p:sp>
        <p:sp>
          <p:nvSpPr>
            <p:cNvPr id="14" name="文本框 141"/>
            <p:cNvSpPr txBox="1"/>
            <p:nvPr/>
          </p:nvSpPr>
          <p:spPr>
            <a:xfrm>
              <a:off x="7777" y="5017"/>
              <a:ext cx="8274" cy="997"/>
            </a:xfrm>
            <a:prstGeom prst="rect">
              <a:avLst/>
            </a:prstGeom>
            <a:noFill/>
          </p:spPr>
          <p:txBody>
            <a:bodyPr wrap="square" lIns="0" tIns="0" rIns="0" bIns="0">
              <a:noAutofit/>
            </a:bodyPr>
            <a:lstStyle/>
            <a:p>
              <a:pPr marL="0" marR="0" lvl="0" indent="0" defTabSz="914400" eaLnBrk="1" fontAlgn="base" latinLnBrk="0" hangingPunct="1">
                <a:lnSpc>
                  <a:spcPct val="150000"/>
                </a:lnSpc>
                <a:spcBef>
                  <a:spcPct val="0"/>
                </a:spcBef>
                <a:spcAft>
                  <a:spcPct val="0"/>
                </a:spcAft>
                <a:buClrTx/>
                <a:buSzTx/>
                <a:buFontTx/>
                <a:buNone/>
                <a:defRPr/>
              </a:pPr>
              <a:r>
                <a:rPr lang="en-US" sz="1600" dirty="0">
                  <a:solidFill>
                    <a:srgbClr val="000000">
                      <a:alpha val="100000"/>
                    </a:srgbClr>
                  </a:solidFill>
                  <a:latin typeface="Calibri" panose="020F0502020204030204"/>
                  <a:ea typeface="Calibri" panose="020F0502020204030204"/>
                  <a:cs typeface="Calibri" panose="020F0502020204030204"/>
                  <a:sym typeface="+mn-ea"/>
                </a:rPr>
                <a:t>T</a:t>
              </a:r>
              <a:r>
                <a:rPr sz="1600" dirty="0">
                  <a:solidFill>
                    <a:srgbClr val="000000">
                      <a:alpha val="100000"/>
                    </a:srgbClr>
                  </a:solidFill>
                  <a:latin typeface="Calibri" panose="020F0502020204030204"/>
                  <a:ea typeface="Calibri" panose="020F0502020204030204"/>
                  <a:cs typeface="Calibri" panose="020F0502020204030204"/>
                  <a:sym typeface="+mn-ea"/>
                </a:rPr>
                <a:t>he</a:t>
              </a:r>
              <a:r>
                <a:rPr sz="1600" spc="11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price</a:t>
              </a:r>
              <a:r>
                <a:rPr sz="1600" spc="11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of</a:t>
              </a:r>
              <a:r>
                <a:rPr sz="1600" spc="11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aluminum</a:t>
              </a:r>
              <a:r>
                <a:rPr sz="1600" spc="11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alloy</a:t>
              </a:r>
              <a:r>
                <a:rPr sz="1600" spc="11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is</a:t>
              </a:r>
              <a:r>
                <a:rPr sz="1600" spc="110" dirty="0">
                  <a:solidFill>
                    <a:srgbClr val="000000">
                      <a:alpha val="100000"/>
                    </a:srgbClr>
                  </a:solidFill>
                  <a:latin typeface="Calibri" panose="020F0502020204030204"/>
                  <a:ea typeface="Calibri" panose="020F0502020204030204"/>
                  <a:cs typeface="Calibri" panose="020F0502020204030204"/>
                  <a:sym typeface="+mn-ea"/>
                </a:rPr>
                <a:t>  20,000 </a:t>
              </a:r>
              <a:r>
                <a:rPr sz="1600" dirty="0">
                  <a:solidFill>
                    <a:srgbClr val="000000">
                      <a:alpha val="100000"/>
                    </a:srgbClr>
                  </a:solidFill>
                  <a:latin typeface="Calibri" panose="020F0502020204030204"/>
                  <a:ea typeface="Calibri" panose="020F0502020204030204"/>
                  <a:cs typeface="Calibri" panose="020F0502020204030204"/>
                  <a:sym typeface="+mn-ea"/>
                </a:rPr>
                <a:t>yuan</a:t>
              </a:r>
              <a:r>
                <a:rPr sz="1600" spc="11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per</a:t>
              </a:r>
              <a:r>
                <a:rPr sz="1600" spc="11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ton</a:t>
              </a:r>
              <a:r>
                <a:rPr lang="en-US" sz="1600" dirty="0">
                  <a:solidFill>
                    <a:srgbClr val="000000">
                      <a:alpha val="100000"/>
                    </a:srgbClr>
                  </a:solidFill>
                  <a:latin typeface="Calibri" panose="020F0502020204030204"/>
                  <a:ea typeface="Calibri" panose="020F0502020204030204"/>
                  <a:cs typeface="Calibri" panose="020F0502020204030204"/>
                  <a:sym typeface="+mn-ea"/>
                </a:rPr>
                <a:t>.</a:t>
              </a:r>
              <a:endParaRPr sz="1600" dirty="0">
                <a:solidFill>
                  <a:srgbClr val="000000">
                    <a:alpha val="100000"/>
                  </a:srgbClr>
                </a:solidFill>
                <a:latin typeface="Calibri" panose="020F0502020204030204"/>
                <a:ea typeface="Calibri" panose="020F0502020204030204"/>
                <a:cs typeface="Calibri" panose="020F0502020204030204"/>
                <a:sym typeface="+mn-ea"/>
              </a:endParaRPr>
            </a:p>
            <a:p>
              <a:pPr marL="0" marR="0" lvl="0" indent="0" defTabSz="914400" eaLnBrk="1" fontAlgn="base" latinLnBrk="0" hangingPunct="1">
                <a:lnSpc>
                  <a:spcPct val="150000"/>
                </a:lnSpc>
                <a:spcBef>
                  <a:spcPct val="0"/>
                </a:spcBef>
                <a:spcAft>
                  <a:spcPct val="0"/>
                </a:spcAft>
                <a:buClrTx/>
                <a:buSzTx/>
                <a:buFontTx/>
                <a:buNone/>
                <a:defRPr/>
              </a:pPr>
              <a:r>
                <a:rPr lang="en-US" sz="1600" dirty="0">
                  <a:solidFill>
                    <a:srgbClr val="000000">
                      <a:alpha val="100000"/>
                    </a:srgbClr>
                  </a:solidFill>
                  <a:latin typeface="Calibri" panose="020F0502020204030204"/>
                  <a:ea typeface="Calibri" panose="020F0502020204030204"/>
                  <a:cs typeface="Calibri" panose="020F0502020204030204"/>
                  <a:sym typeface="+mn-ea"/>
                </a:rPr>
                <a:t>T</a:t>
              </a:r>
              <a:r>
                <a:rPr sz="1600" dirty="0">
                  <a:solidFill>
                    <a:srgbClr val="000000">
                      <a:alpha val="100000"/>
                    </a:srgbClr>
                  </a:solidFill>
                  <a:latin typeface="Calibri" panose="020F0502020204030204"/>
                  <a:ea typeface="Calibri" panose="020F0502020204030204"/>
                  <a:cs typeface="Calibri" panose="020F0502020204030204"/>
                  <a:sym typeface="+mn-ea"/>
                </a:rPr>
                <a:t>he</a:t>
              </a:r>
              <a:r>
                <a:rPr sz="1600" spc="35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price</a:t>
              </a:r>
              <a:r>
                <a:rPr sz="1600" spc="35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of</a:t>
              </a:r>
              <a:r>
                <a:rPr sz="1600" spc="35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electronic</a:t>
              </a:r>
              <a:r>
                <a:rPr sz="1600" spc="35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valves</a:t>
              </a:r>
              <a:r>
                <a:rPr sz="1600" spc="35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for</a:t>
              </a:r>
              <a:r>
                <a:rPr sz="1600" spc="35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sewage</a:t>
              </a:r>
              <a:r>
                <a:rPr sz="1600" spc="27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treatment ranges</a:t>
              </a:r>
              <a:r>
                <a:rPr sz="1600" spc="7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from</a:t>
              </a:r>
              <a:r>
                <a:rPr sz="1600" spc="70" dirty="0">
                  <a:solidFill>
                    <a:srgbClr val="000000">
                      <a:alpha val="100000"/>
                    </a:srgbClr>
                  </a:solidFill>
                  <a:latin typeface="Calibri" panose="020F0502020204030204"/>
                  <a:ea typeface="Calibri" panose="020F0502020204030204"/>
                  <a:cs typeface="Calibri" panose="020F0502020204030204"/>
                  <a:sym typeface="+mn-ea"/>
                </a:rPr>
                <a:t>  400.00  </a:t>
              </a:r>
              <a:r>
                <a:rPr sz="1600" dirty="0">
                  <a:solidFill>
                    <a:srgbClr val="000000">
                      <a:alpha val="100000"/>
                    </a:srgbClr>
                  </a:solidFill>
                  <a:latin typeface="Calibri" panose="020F0502020204030204"/>
                  <a:ea typeface="Calibri" panose="020F0502020204030204"/>
                  <a:cs typeface="Calibri" panose="020F0502020204030204"/>
                  <a:sym typeface="+mn-ea"/>
                </a:rPr>
                <a:t>yuan</a:t>
              </a:r>
              <a:r>
                <a:rPr sz="1600" spc="7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to</a:t>
              </a:r>
              <a:r>
                <a:rPr sz="1600" spc="70" dirty="0">
                  <a:solidFill>
                    <a:srgbClr val="000000">
                      <a:alpha val="100000"/>
                    </a:srgbClr>
                  </a:solidFill>
                  <a:latin typeface="Calibri" panose="020F0502020204030204"/>
                  <a:ea typeface="Calibri" panose="020F0502020204030204"/>
                  <a:cs typeface="Calibri" panose="020F0502020204030204"/>
                  <a:sym typeface="+mn-ea"/>
                </a:rPr>
                <a:t>  27,000  </a:t>
              </a:r>
              <a:r>
                <a:rPr sz="1600" dirty="0">
                  <a:solidFill>
                    <a:srgbClr val="000000">
                      <a:alpha val="100000"/>
                    </a:srgbClr>
                  </a:solidFill>
                  <a:latin typeface="Calibri" panose="020F0502020204030204"/>
                  <a:ea typeface="Calibri" panose="020F0502020204030204"/>
                  <a:cs typeface="Calibri" panose="020F0502020204030204"/>
                  <a:sym typeface="+mn-ea"/>
                </a:rPr>
                <a:t>yuan</a:t>
              </a:r>
              <a:endParaRPr kumimoji="0" lang="zh-CN" altLang="en-US" sz="1600" b="0" i="0" u="none" strike="noStrike" kern="0" cap="none" spc="0" normalizeH="0" baseline="0" noProof="0" dirty="0">
                <a:ln>
                  <a:noFill/>
                </a:ln>
                <a:solidFill>
                  <a:srgbClr val="000000"/>
                </a:solidFill>
                <a:effectLst/>
                <a:uLnTx/>
                <a:uFillTx/>
                <a:latin typeface="+mj-ea"/>
                <a:ea typeface="+mj-ea"/>
                <a:cs typeface="+mj-ea"/>
                <a:sym typeface="+mn-lt"/>
              </a:endParaRPr>
            </a:p>
          </p:txBody>
        </p:sp>
        <p:sp>
          <p:nvSpPr>
            <p:cNvPr id="15" name="文本框 141"/>
            <p:cNvSpPr txBox="1"/>
            <p:nvPr/>
          </p:nvSpPr>
          <p:spPr>
            <a:xfrm>
              <a:off x="9405" y="7652"/>
              <a:ext cx="7477" cy="1566"/>
            </a:xfrm>
            <a:prstGeom prst="rect">
              <a:avLst/>
            </a:prstGeom>
            <a:noFill/>
          </p:spPr>
          <p:txBody>
            <a:bodyPr wrap="square" lIns="0" tIns="0" rIns="0" bIns="0">
              <a:noAutofit/>
            </a:bodyPr>
            <a:lstStyle/>
            <a:p>
              <a:pPr marL="12700" indent="3810" algn="l" rtl="0" eaLnBrk="0">
                <a:lnSpc>
                  <a:spcPct val="150000"/>
                </a:lnSpc>
              </a:pPr>
              <a:r>
                <a:rPr sz="1600" dirty="0">
                  <a:solidFill>
                    <a:srgbClr val="000000">
                      <a:alpha val="100000"/>
                    </a:srgbClr>
                  </a:solidFill>
                  <a:latin typeface="Calibri" panose="020F0502020204030204"/>
                  <a:ea typeface="Calibri" panose="020F0502020204030204"/>
                  <a:cs typeface="Calibri" panose="020F0502020204030204"/>
                  <a:sym typeface="+mn-ea"/>
                </a:rPr>
                <a:t>such</a:t>
              </a:r>
              <a:r>
                <a:rPr sz="1600" spc="24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a</a:t>
              </a:r>
              <a:r>
                <a:rPr sz="1600" spc="24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physical</a:t>
              </a:r>
              <a:r>
                <a:rPr sz="1600" spc="24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grey</a:t>
              </a:r>
              <a:r>
                <a:rPr sz="1600" spc="24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water</a:t>
              </a:r>
              <a:r>
                <a:rPr sz="1600" spc="24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treatment</a:t>
              </a:r>
              <a:r>
                <a:rPr sz="1600" spc="24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unit</a:t>
              </a:r>
              <a:r>
                <a:rPr sz="1600" spc="24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costs</a:t>
              </a:r>
              <a:r>
                <a:rPr sz="1600" spc="24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about</a:t>
              </a:r>
              <a:r>
                <a:rPr sz="1600" spc="240" dirty="0">
                  <a:solidFill>
                    <a:srgbClr val="000000">
                      <a:alpha val="100000"/>
                    </a:srgbClr>
                  </a:solidFill>
                  <a:latin typeface="Calibri" panose="020F0502020204030204"/>
                  <a:ea typeface="Calibri" panose="020F0502020204030204"/>
                  <a:cs typeface="Calibri" panose="020F0502020204030204"/>
                  <a:sym typeface="+mn-ea"/>
                </a:rPr>
                <a:t> 70,400 </a:t>
              </a:r>
              <a:r>
                <a:rPr sz="1600" dirty="0">
                  <a:solidFill>
                    <a:srgbClr val="000000">
                      <a:alpha val="100000"/>
                    </a:srgbClr>
                  </a:solidFill>
                  <a:latin typeface="Calibri" panose="020F0502020204030204"/>
                  <a:ea typeface="Calibri" panose="020F0502020204030204"/>
                  <a:cs typeface="Calibri" panose="020F0502020204030204"/>
                  <a:sym typeface="+mn-ea"/>
                </a:rPr>
                <a:t>yuan</a:t>
              </a:r>
              <a:r>
                <a:rPr sz="1600" spc="24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Translated</a:t>
              </a:r>
              <a:r>
                <a:rPr sz="1600" spc="19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into Australian</a:t>
              </a:r>
              <a:r>
                <a:rPr sz="1600" spc="8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dollars</a:t>
              </a:r>
              <a:r>
                <a:rPr sz="1600" spc="8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this</a:t>
              </a:r>
              <a:r>
                <a:rPr sz="1600" spc="80" dirty="0">
                  <a:solidFill>
                    <a:srgbClr val="000000">
                      <a:alpha val="100000"/>
                    </a:srgbClr>
                  </a:solidFill>
                  <a:latin typeface="Calibri" panose="020F0502020204030204"/>
                  <a:ea typeface="Calibri" panose="020F0502020204030204"/>
                  <a:cs typeface="Calibri" panose="020F0502020204030204"/>
                  <a:sym typeface="+mn-ea"/>
                </a:rPr>
                <a:t> </a:t>
              </a:r>
              <a:r>
                <a:rPr sz="1600" dirty="0">
                  <a:solidFill>
                    <a:srgbClr val="000000">
                      <a:alpha val="100000"/>
                    </a:srgbClr>
                  </a:solidFill>
                  <a:latin typeface="Calibri" panose="020F0502020204030204"/>
                  <a:ea typeface="Calibri" panose="020F0502020204030204"/>
                  <a:cs typeface="Calibri" panose="020F0502020204030204"/>
                  <a:sym typeface="+mn-ea"/>
                </a:rPr>
                <a:t>is</a:t>
              </a:r>
              <a:r>
                <a:rPr sz="1600" spc="80" dirty="0">
                  <a:solidFill>
                    <a:srgbClr val="000000">
                      <a:alpha val="100000"/>
                    </a:srgbClr>
                  </a:solidFill>
                  <a:latin typeface="Calibri" panose="020F0502020204030204"/>
                  <a:ea typeface="Calibri" panose="020F0502020204030204"/>
                  <a:cs typeface="Calibri" panose="020F0502020204030204"/>
                  <a:sym typeface="+mn-ea"/>
                </a:rPr>
                <a:t> $14,575. 19</a:t>
              </a:r>
              <a:r>
                <a:rPr sz="1600" spc="50" dirty="0">
                  <a:solidFill>
                    <a:srgbClr val="000000">
                      <a:alpha val="100000"/>
                    </a:srgbClr>
                  </a:solidFill>
                  <a:latin typeface="Calibri" panose="020F0502020204030204"/>
                  <a:ea typeface="Calibri" panose="020F0502020204030204"/>
                  <a:cs typeface="Calibri" panose="020F0502020204030204"/>
                  <a:sym typeface="+mn-ea"/>
                </a:rPr>
                <a:t>4</a:t>
              </a:r>
              <a:r>
                <a:rPr sz="1600" dirty="0">
                  <a:solidFill>
                    <a:srgbClr val="000000">
                      <a:alpha val="100000"/>
                    </a:srgbClr>
                  </a:solidFill>
                  <a:latin typeface="Calibri" panose="020F0502020204030204"/>
                  <a:ea typeface="Calibri" panose="020F0502020204030204"/>
                  <a:cs typeface="Calibri" panose="020F0502020204030204"/>
                  <a:sym typeface="+mn-ea"/>
                </a:rPr>
                <a:t>1.</a:t>
              </a:r>
              <a:endParaRPr kumimoji="0" lang="zh-CN" altLang="en-US" sz="1600" b="0" i="0" u="none" strike="noStrike" kern="0" cap="none" spc="0" normalizeH="0" baseline="0" noProof="0" dirty="0">
                <a:ln>
                  <a:noFill/>
                </a:ln>
                <a:solidFill>
                  <a:srgbClr val="585455"/>
                </a:solidFill>
                <a:effectLst/>
                <a:uLnTx/>
                <a:uFillTx/>
                <a:latin typeface="+mj-ea"/>
                <a:ea typeface="+mj-ea"/>
                <a:cs typeface="+mj-ea"/>
                <a:sym typeface="+mn-lt"/>
              </a:endParaRPr>
            </a:p>
          </p:txBody>
        </p:sp>
      </p:grpSp>
      <p:grpSp>
        <p:nvGrpSpPr>
          <p:cNvPr id="3" name="组合 2"/>
          <p:cNvGrpSpPr/>
          <p:nvPr/>
        </p:nvGrpSpPr>
        <p:grpSpPr>
          <a:xfrm>
            <a:off x="0" y="326390"/>
            <a:ext cx="12190730" cy="1129665"/>
            <a:chOff x="0" y="543"/>
            <a:chExt cx="19198" cy="1779"/>
          </a:xfrm>
        </p:grpSpPr>
        <p:grpSp>
          <p:nvGrpSpPr>
            <p:cNvPr id="4" name="组合 3"/>
            <p:cNvGrpSpPr/>
            <p:nvPr/>
          </p:nvGrpSpPr>
          <p:grpSpPr>
            <a:xfrm>
              <a:off x="4827" y="543"/>
              <a:ext cx="8403" cy="1779"/>
              <a:chOff x="4729" y="599"/>
              <a:chExt cx="8403" cy="1779"/>
            </a:xfrm>
          </p:grpSpPr>
          <p:pic>
            <p:nvPicPr>
              <p:cNvPr id="16" name="图片 15" descr="幻灯片1.4"/>
              <p:cNvPicPr>
                <a:picLocks noChangeAspect="1"/>
              </p:cNvPicPr>
              <p:nvPr/>
            </p:nvPicPr>
            <p:blipFill>
              <a:blip r:embed="rId2"/>
              <a:srcRect l="41754" t="34500" r="34524"/>
              <a:stretch>
                <a:fillRect/>
              </a:stretch>
            </p:blipFill>
            <p:spPr>
              <a:xfrm flipH="1">
                <a:off x="4729" y="599"/>
                <a:ext cx="1647" cy="1779"/>
              </a:xfrm>
              <a:prstGeom prst="rect">
                <a:avLst/>
              </a:prstGeom>
            </p:spPr>
          </p:pic>
          <p:pic>
            <p:nvPicPr>
              <p:cNvPr id="17" name="图片 16" descr="幻灯片1.4"/>
              <p:cNvPicPr>
                <a:picLocks noChangeAspect="1"/>
              </p:cNvPicPr>
              <p:nvPr/>
            </p:nvPicPr>
            <p:blipFill>
              <a:blip r:embed="rId2"/>
              <a:srcRect l="50842" t="40538" r="35647"/>
              <a:stretch>
                <a:fillRect/>
              </a:stretch>
            </p:blipFill>
            <p:spPr>
              <a:xfrm rot="900000">
                <a:off x="12701" y="1117"/>
                <a:ext cx="431" cy="743"/>
              </a:xfrm>
              <a:prstGeom prst="rect">
                <a:avLst/>
              </a:prstGeom>
            </p:spPr>
          </p:pic>
        </p:grpSp>
        <p:sp>
          <p:nvSpPr>
            <p:cNvPr id="18" name="文本框 17"/>
            <p:cNvSpPr txBox="1"/>
            <p:nvPr/>
          </p:nvSpPr>
          <p:spPr>
            <a:xfrm>
              <a:off x="0" y="1156"/>
              <a:ext cx="19198" cy="822"/>
            </a:xfrm>
            <a:prstGeom prst="rect">
              <a:avLst/>
            </a:prstGeom>
            <a:noFill/>
          </p:spPr>
          <p:txBody>
            <a:bodyPr wrap="square" rtlCol="0">
              <a:spAutoFit/>
            </a:bodyPr>
            <a:lstStyle/>
            <a:p>
              <a:pPr algn="ctr"/>
              <a:r>
                <a:rPr lang="en-US" altLang="zh-CN" sz="2800" spc="600" dirty="0">
                  <a:solidFill>
                    <a:srgbClr val="585455"/>
                  </a:solidFill>
                  <a:latin typeface="思源黑体 CN Bold" panose="020B0800000000000000" charset="-122"/>
                  <a:ea typeface="思源黑体 CN Bold" panose="020B0800000000000000" charset="-122"/>
                  <a:cs typeface="+mn-ea"/>
                  <a:sym typeface="+mn-lt"/>
                </a:rPr>
                <a:t>Estimated cost</a:t>
              </a:r>
              <a:endParaRPr lang="zh-CN" altLang="en-US" sz="2800" spc="600" dirty="0">
                <a:solidFill>
                  <a:srgbClr val="585455"/>
                </a:solidFill>
                <a:latin typeface="思源黑体 CN Bold" panose="020B0800000000000000" charset="-122"/>
                <a:ea typeface="思源黑体 CN Bold" panose="020B0800000000000000" charset="-122"/>
                <a:cs typeface="+mn-ea"/>
                <a:sym typeface="+mn-lt"/>
              </a:endParaRPr>
            </a:p>
          </p:txBody>
        </p:sp>
      </p:grpSp>
      <p:sp>
        <p:nvSpPr>
          <p:cNvPr id="22" name="文本框 21"/>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戴方华 </a:t>
            </a:r>
            <a:r>
              <a:rPr lang="en-US" altLang="zh-CN" b="1" dirty="0">
                <a:solidFill>
                  <a:schemeClr val="tx2"/>
                </a:solidFill>
              </a:rPr>
              <a:t>Elias</a:t>
            </a:r>
            <a:endParaRPr lang="en-US" altLang="zh-CN" b="1" dirty="0">
              <a:solidFill>
                <a:schemeClr val="tx2"/>
              </a:solidFill>
            </a:endParaRPr>
          </a:p>
        </p:txBody>
      </p:sp>
    </p:spTree>
    <p:custDataLst>
      <p:tags r:id="rId3"/>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8" presetClass="entr" presetSubtype="12"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strips(downLeft)">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88465" y="205105"/>
            <a:ext cx="10022840" cy="1129665"/>
            <a:chOff x="-2422" y="543"/>
            <a:chExt cx="15784" cy="1779"/>
          </a:xfrm>
        </p:grpSpPr>
        <p:grpSp>
          <p:nvGrpSpPr>
            <p:cNvPr id="9" name="组合 8"/>
            <p:cNvGrpSpPr/>
            <p:nvPr/>
          </p:nvGrpSpPr>
          <p:grpSpPr>
            <a:xfrm>
              <a:off x="4671" y="543"/>
              <a:ext cx="8691" cy="1779"/>
              <a:chOff x="4573" y="599"/>
              <a:chExt cx="8691" cy="1779"/>
            </a:xfrm>
          </p:grpSpPr>
          <p:pic>
            <p:nvPicPr>
              <p:cNvPr id="15" name="图片 14" descr="幻灯片1.4"/>
              <p:cNvPicPr>
                <a:picLocks noChangeAspect="1"/>
              </p:cNvPicPr>
              <p:nvPr/>
            </p:nvPicPr>
            <p:blipFill>
              <a:blip r:embed="rId1"/>
              <a:srcRect l="41754" t="34500" r="34524"/>
              <a:stretch>
                <a:fillRect/>
              </a:stretch>
            </p:blipFill>
            <p:spPr>
              <a:xfrm flipH="1">
                <a:off x="4573" y="599"/>
                <a:ext cx="1647" cy="1779"/>
              </a:xfrm>
              <a:prstGeom prst="rect">
                <a:avLst/>
              </a:prstGeom>
            </p:spPr>
          </p:pic>
          <p:pic>
            <p:nvPicPr>
              <p:cNvPr id="17" name="图片 16" descr="幻灯片1.4"/>
              <p:cNvPicPr>
                <a:picLocks noChangeAspect="1"/>
              </p:cNvPicPr>
              <p:nvPr/>
            </p:nvPicPr>
            <p:blipFill>
              <a:blip r:embed="rId1"/>
              <a:srcRect l="50842" t="40538" r="35647"/>
              <a:stretch>
                <a:fillRect/>
              </a:stretch>
            </p:blipFill>
            <p:spPr>
              <a:xfrm rot="900000">
                <a:off x="12833" y="1117"/>
                <a:ext cx="431" cy="743"/>
              </a:xfrm>
              <a:prstGeom prst="rect">
                <a:avLst/>
              </a:prstGeom>
            </p:spPr>
          </p:pic>
        </p:grpSp>
        <p:sp>
          <p:nvSpPr>
            <p:cNvPr id="18" name="文本框 17"/>
            <p:cNvSpPr txBox="1"/>
            <p:nvPr/>
          </p:nvSpPr>
          <p:spPr>
            <a:xfrm>
              <a:off x="-2422" y="1233"/>
              <a:ext cx="8270" cy="1041"/>
            </a:xfrm>
            <a:prstGeom prst="rect">
              <a:avLst/>
            </a:prstGeom>
            <a:noFill/>
          </p:spPr>
          <p:txBody>
            <a:bodyPr wrap="square" rtlCol="0">
              <a:noAutofit/>
            </a:bodyPr>
            <a:lstStyle/>
            <a:p>
              <a:pPr algn="ctr"/>
              <a:r>
                <a:rPr lang="en-US" altLang="zh-CN" sz="2800" spc="600" dirty="0">
                  <a:solidFill>
                    <a:srgbClr val="585455"/>
                  </a:solidFill>
                  <a:latin typeface="Arial Black" panose="020B0A04020102020204" pitchFamily="34" charset="0"/>
                  <a:ea typeface="思源黑体 CN Bold" panose="020B0800000000000000" charset="-122"/>
                  <a:cs typeface="+mn-ea"/>
                  <a:sym typeface="+mn-lt"/>
                </a:rPr>
                <a:t>camping</a:t>
              </a:r>
              <a:r>
                <a:rPr lang="en-US" altLang="zh-CN" sz="2800" spc="600" dirty="0">
                  <a:solidFill>
                    <a:srgbClr val="585455"/>
                  </a:solidFill>
                  <a:latin typeface="思源黑体 CN Bold" panose="020B0800000000000000" charset="-122"/>
                  <a:ea typeface="思源黑体 CN Bold" panose="020B0800000000000000" charset="-122"/>
                  <a:cs typeface="+mn-ea"/>
                  <a:sym typeface="+mn-lt"/>
                </a:rPr>
                <a:t> </a:t>
              </a:r>
              <a:endParaRPr lang="en-US" altLang="zh-CN" sz="2800" spc="600" dirty="0">
                <a:solidFill>
                  <a:srgbClr val="585455"/>
                </a:solidFill>
                <a:latin typeface="思源黑体 CN Bold" panose="020B0800000000000000" charset="-122"/>
                <a:ea typeface="思源黑体 CN Bold" panose="020B0800000000000000" charset="-122"/>
                <a:cs typeface="+mn-ea"/>
                <a:sym typeface="+mn-lt"/>
              </a:endParaRPr>
            </a:p>
          </p:txBody>
        </p:sp>
      </p:grpSp>
      <p:pic>
        <p:nvPicPr>
          <p:cNvPr id="100" name="图片 99"/>
          <p:cNvPicPr/>
          <p:nvPr/>
        </p:nvPicPr>
        <p:blipFill>
          <a:blip r:embed="rId2"/>
          <a:stretch>
            <a:fillRect/>
          </a:stretch>
        </p:blipFill>
        <p:spPr>
          <a:xfrm>
            <a:off x="1635443" y="1437005"/>
            <a:ext cx="4876800" cy="2428875"/>
          </a:xfrm>
          <a:prstGeom prst="rect">
            <a:avLst/>
          </a:prstGeom>
          <a:noFill/>
          <a:ln w="9525">
            <a:noFill/>
          </a:ln>
        </p:spPr>
      </p:pic>
      <p:pic>
        <p:nvPicPr>
          <p:cNvPr id="101" name="图片 100"/>
          <p:cNvPicPr/>
          <p:nvPr/>
        </p:nvPicPr>
        <p:blipFill>
          <a:blip r:embed="rId3"/>
          <a:stretch>
            <a:fillRect/>
          </a:stretch>
        </p:blipFill>
        <p:spPr>
          <a:xfrm>
            <a:off x="1726248" y="4257675"/>
            <a:ext cx="4695190" cy="2459990"/>
          </a:xfrm>
          <a:prstGeom prst="rect">
            <a:avLst/>
          </a:prstGeom>
          <a:noFill/>
          <a:ln w="9525">
            <a:noFill/>
          </a:ln>
        </p:spPr>
      </p:pic>
      <p:pic>
        <p:nvPicPr>
          <p:cNvPr id="102" name="图片 101"/>
          <p:cNvPicPr/>
          <p:nvPr/>
        </p:nvPicPr>
        <p:blipFill>
          <a:blip r:embed="rId4"/>
          <a:stretch>
            <a:fillRect/>
          </a:stretch>
        </p:blipFill>
        <p:spPr>
          <a:xfrm>
            <a:off x="7549515" y="1772920"/>
            <a:ext cx="3454400" cy="4597400"/>
          </a:xfrm>
          <a:prstGeom prst="rect">
            <a:avLst/>
          </a:prstGeom>
          <a:noFill/>
          <a:ln w="9525">
            <a:noFill/>
          </a:ln>
        </p:spPr>
      </p:pic>
      <p:sp>
        <p:nvSpPr>
          <p:cNvPr id="3" name="文本框 2"/>
          <p:cNvSpPr txBox="1"/>
          <p:nvPr>
            <p:custDataLst>
              <p:tags r:id="rId5"/>
            </p:custDataLst>
          </p:nvPr>
        </p:nvSpPr>
        <p:spPr>
          <a:xfrm>
            <a:off x="6421438" y="658495"/>
            <a:ext cx="6032818" cy="661035"/>
          </a:xfrm>
          <a:prstGeom prst="rect">
            <a:avLst/>
          </a:prstGeom>
          <a:noFill/>
        </p:spPr>
        <p:txBody>
          <a:bodyPr wrap="square" rtlCol="0">
            <a:noAutofit/>
          </a:bodyPr>
          <a:lstStyle/>
          <a:p>
            <a:pPr algn="ctr"/>
            <a:r>
              <a:rPr lang="en-US" altLang="zh-CN" sz="2800" spc="600" dirty="0">
                <a:solidFill>
                  <a:srgbClr val="585455"/>
                </a:solidFill>
                <a:latin typeface="Arial Black" panose="020B0A04020102020204" pitchFamily="34" charset="0"/>
                <a:ea typeface="思源黑体 CN Bold" panose="020B0800000000000000" charset="-122"/>
                <a:cs typeface="+mn-ea"/>
                <a:sym typeface="+mn-lt"/>
              </a:rPr>
              <a:t>the current greywater trenches</a:t>
            </a:r>
            <a:endParaRPr lang="en-US" altLang="zh-CN" sz="2800" spc="600" dirty="0">
              <a:solidFill>
                <a:srgbClr val="585455"/>
              </a:solidFill>
              <a:latin typeface="Arial Black" panose="020B0A04020102020204" pitchFamily="34" charset="0"/>
              <a:ea typeface="思源黑体 CN Bold" panose="020B0800000000000000" charset="-122"/>
              <a:cs typeface="+mn-ea"/>
              <a:sym typeface="+mn-lt"/>
            </a:endParaRPr>
          </a:p>
        </p:txBody>
      </p:sp>
      <p:sp>
        <p:nvSpPr>
          <p:cNvPr id="12" name="文本框 11"/>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赵郑洁</a:t>
            </a:r>
            <a:r>
              <a:rPr lang="en-US" altLang="zh-CN" b="1" dirty="0">
                <a:solidFill>
                  <a:schemeClr val="tx2"/>
                </a:solidFill>
              </a:rPr>
              <a:t> Nancy</a:t>
            </a:r>
            <a:endParaRPr lang="en-US" altLang="zh-CN" b="1" dirty="0">
              <a:solidFill>
                <a:schemeClr val="tx2"/>
              </a:solidFill>
            </a:endParaRPr>
          </a:p>
        </p:txBody>
      </p:sp>
    </p:spTree>
    <p:custDataLst>
      <p:tags r:id="rId6"/>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3760108"/>
          <p:cNvPicPr>
            <a:picLocks noChangeAspect="1"/>
          </p:cNvPicPr>
          <p:nvPr/>
        </p:nvPicPr>
        <p:blipFill>
          <a:blip r:embed="rId1"/>
          <a:stretch>
            <a:fillRect/>
          </a:stretch>
        </p:blipFill>
        <p:spPr>
          <a:xfrm>
            <a:off x="3586480" y="1461135"/>
            <a:ext cx="5018405" cy="3596005"/>
          </a:xfrm>
          <a:prstGeom prst="rect">
            <a:avLst/>
          </a:prstGeom>
        </p:spPr>
      </p:pic>
      <p:sp>
        <p:nvSpPr>
          <p:cNvPr id="9" name="文本框 8"/>
          <p:cNvSpPr txBox="1"/>
          <p:nvPr/>
        </p:nvSpPr>
        <p:spPr>
          <a:xfrm>
            <a:off x="4826318" y="2379663"/>
            <a:ext cx="2539365" cy="1568450"/>
          </a:xfrm>
          <a:prstGeom prst="rect">
            <a:avLst/>
          </a:prstGeom>
          <a:noFill/>
        </p:spPr>
        <p:txBody>
          <a:bodyPr wrap="square" rtlCol="0">
            <a:spAutoFit/>
          </a:bodyPr>
          <a:lstStyle/>
          <a:p>
            <a:pPr algn="ctr">
              <a:lnSpc>
                <a:spcPct val="100000"/>
              </a:lnSpc>
            </a:pPr>
            <a:r>
              <a:rPr lang="en-US" altLang="zh-CN" sz="9600" b="1" spc="600" dirty="0">
                <a:solidFill>
                  <a:schemeClr val="bg2"/>
                </a:solidFill>
                <a:latin typeface="Times New Roman" panose="02020603050405020304" charset="0"/>
                <a:ea typeface="思源黑体 CN Heavy" panose="020B0A00000000000000" charset="-122"/>
                <a:cs typeface="Times New Roman" panose="02020603050405020304" charset="0"/>
                <a:sym typeface="+mn-lt"/>
              </a:rPr>
              <a:t>05</a:t>
            </a:r>
            <a:endParaRPr lang="en-US" altLang="zh-CN" sz="9600" b="1" spc="600" dirty="0">
              <a:solidFill>
                <a:schemeClr val="bg2"/>
              </a:solidFill>
              <a:latin typeface="Times New Roman" panose="02020603050405020304" charset="0"/>
              <a:ea typeface="思源黑体 CN Heavy" panose="020B0A00000000000000" charset="-122"/>
              <a:cs typeface="Times New Roman" panose="02020603050405020304" charset="0"/>
              <a:sym typeface="+mn-lt"/>
            </a:endParaRPr>
          </a:p>
        </p:txBody>
      </p:sp>
      <p:sp>
        <p:nvSpPr>
          <p:cNvPr id="32" name="文本框 31"/>
          <p:cNvSpPr txBox="1"/>
          <p:nvPr/>
        </p:nvSpPr>
        <p:spPr>
          <a:xfrm>
            <a:off x="154305" y="5231765"/>
            <a:ext cx="12165330" cy="806450"/>
          </a:xfrm>
          <a:prstGeom prst="rect">
            <a:avLst/>
          </a:prstGeom>
          <a:noFill/>
        </p:spPr>
        <p:txBody>
          <a:bodyPr wrap="square" rtlCol="0">
            <a:noAutofit/>
          </a:bodyPr>
          <a:lstStyle/>
          <a:p>
            <a:pPr algn="ctr"/>
            <a:r>
              <a:rPr lang="en-US" altLang="zh-CN" sz="4000" spc="300" dirty="0">
                <a:solidFill>
                  <a:srgbClr val="585455"/>
                </a:solidFill>
                <a:latin typeface="Yu Gothic UI Semibold" panose="020B0700000000000000" pitchFamily="34" charset="-128"/>
                <a:ea typeface="Yu Gothic UI Semibold" panose="020B0700000000000000" pitchFamily="34" charset="-128"/>
                <a:cs typeface="+mn-ea"/>
                <a:sym typeface="+mn-lt"/>
              </a:rPr>
              <a:t>Cost Analysis</a:t>
            </a:r>
            <a:endParaRPr lang="en-US" altLang="zh-CN" sz="4000" spc="300" dirty="0">
              <a:solidFill>
                <a:srgbClr val="585455"/>
              </a:solidFill>
              <a:latin typeface="Yu Gothic UI Semibold" panose="020B0700000000000000" pitchFamily="34" charset="-128"/>
              <a:ea typeface="Yu Gothic UI Semibold" panose="020B0700000000000000" pitchFamily="34" charset="-128"/>
              <a:cs typeface="+mn-ea"/>
              <a:sym typeface="+mn-lt"/>
            </a:endParaRPr>
          </a:p>
        </p:txBody>
      </p:sp>
      <p:sp>
        <p:nvSpPr>
          <p:cNvPr id="5" name="文本框 4"/>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李佳怡 </a:t>
            </a:r>
            <a:r>
              <a:rPr lang="en-US" altLang="zh-CN" b="1" dirty="0">
                <a:solidFill>
                  <a:schemeClr val="tx2"/>
                </a:solidFill>
              </a:rPr>
              <a:t>Leona</a:t>
            </a:r>
            <a:endParaRPr lang="en-US" altLang="zh-CN" b="1" dirty="0">
              <a:solidFill>
                <a:schemeClr val="tx2"/>
              </a:solidFill>
            </a:endParaRPr>
          </a:p>
        </p:txBody>
      </p:sp>
    </p:spTree>
    <p:custDataLst>
      <p:tags r:id="rId2"/>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p:tgtEl>
                                          <p:spTgt spid="32"/>
                                        </p:tgtEl>
                                        <p:attrNameLst>
                                          <p:attrName>ppt_y</p:attrName>
                                        </p:attrNameLst>
                                      </p:cBhvr>
                                      <p:tavLst>
                                        <p:tav tm="0">
                                          <p:val>
                                            <p:strVal val="#ppt_y+#ppt_h*1.125000"/>
                                          </p:val>
                                        </p:tav>
                                        <p:tav tm="100000">
                                          <p:val>
                                            <p:strVal val="#ppt_y"/>
                                          </p:val>
                                        </p:tav>
                                      </p:tavLst>
                                    </p:anim>
                                    <p:animEffect transition="in" filter="wipe(up)">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42008" y="1412855"/>
            <a:ext cx="4376263" cy="523220"/>
          </a:xfrm>
          <a:prstGeom prst="rect">
            <a:avLst/>
          </a:prstGeom>
          <a:noFill/>
        </p:spPr>
        <p:txBody>
          <a:bodyPr wrap="none" lIns="91440" tIns="45720" rIns="91440" bIns="45720">
            <a:spAutoFit/>
          </a:bodyPr>
          <a:lstStyle/>
          <a:p>
            <a:pPr algn="ctr"/>
            <a:r>
              <a:rPr lang="en-US" altLang="zh-CN" sz="2800" spc="600" dirty="0">
                <a:solidFill>
                  <a:srgbClr val="585455"/>
                </a:solidFill>
                <a:latin typeface="Arial Black" panose="020B0A04020102020204" pitchFamily="34" charset="0"/>
                <a:ea typeface="字由点字虎啸体" panose="02010601030101010101" charset="-122"/>
              </a:rPr>
              <a:t>5.Cost Analysis</a:t>
            </a:r>
            <a:endParaRPr lang="zh-CN" altLang="en-US" sz="2800" spc="600" dirty="0">
              <a:solidFill>
                <a:srgbClr val="585455"/>
              </a:solidFill>
              <a:latin typeface="Arial Black" panose="020B0A04020102020204" pitchFamily="34" charset="0"/>
              <a:ea typeface="字由点字虎啸体" panose="02010601030101010101" charset="-122"/>
            </a:endParaRPr>
          </a:p>
        </p:txBody>
      </p:sp>
      <p:sp>
        <p:nvSpPr>
          <p:cNvPr id="3" name="文本框 2"/>
          <p:cNvSpPr txBox="1"/>
          <p:nvPr/>
        </p:nvSpPr>
        <p:spPr>
          <a:xfrm>
            <a:off x="3881651" y="2499360"/>
            <a:ext cx="5646420" cy="2492542"/>
          </a:xfrm>
          <a:prstGeom prst="rect">
            <a:avLst/>
          </a:prstGeom>
          <a:noFill/>
        </p:spPr>
        <p:txBody>
          <a:bodyPr wrap="square" rtlCol="0">
            <a:spAutoFit/>
          </a:bodyPr>
          <a:lstStyle/>
          <a:p>
            <a:pPr marL="342900" indent="-342900">
              <a:lnSpc>
                <a:spcPts val="3800"/>
              </a:lnSpc>
              <a:buFont typeface="Arial" panose="020B0604020202020204" pitchFamily="34" charset="0"/>
              <a:buChar char="•"/>
            </a:pPr>
            <a:r>
              <a:rPr lang="en-AU" altLang="zh-CN" sz="2800" dirty="0">
                <a:latin typeface="+mj-ea"/>
                <a:ea typeface="+mj-ea"/>
              </a:rPr>
              <a:t>Greywater collection device</a:t>
            </a:r>
            <a:endParaRPr lang="en-AU" altLang="zh-CN" sz="2800" dirty="0">
              <a:latin typeface="+mj-ea"/>
              <a:ea typeface="+mj-ea"/>
            </a:endParaRPr>
          </a:p>
          <a:p>
            <a:pPr>
              <a:lnSpc>
                <a:spcPts val="3800"/>
              </a:lnSpc>
            </a:pPr>
            <a:endParaRPr lang="en-AU" altLang="zh-CN" sz="2800" dirty="0">
              <a:latin typeface="+mj-ea"/>
              <a:ea typeface="+mj-ea"/>
            </a:endParaRPr>
          </a:p>
          <a:p>
            <a:pPr marL="342900" indent="-342900">
              <a:lnSpc>
                <a:spcPts val="3800"/>
              </a:lnSpc>
              <a:buFont typeface="Arial" panose="020B0604020202020204" pitchFamily="34" charset="0"/>
              <a:buChar char="•"/>
            </a:pPr>
            <a:r>
              <a:rPr lang="en-AU" altLang="zh-CN" sz="2800" dirty="0">
                <a:latin typeface="+mj-ea"/>
                <a:ea typeface="+mj-ea"/>
              </a:rPr>
              <a:t>Greywater </a:t>
            </a:r>
            <a:r>
              <a:rPr lang="en-US" altLang="zh-CN" sz="2800" dirty="0">
                <a:latin typeface="+mj-ea"/>
                <a:ea typeface="+mj-ea"/>
              </a:rPr>
              <a:t>treatment</a:t>
            </a:r>
            <a:r>
              <a:rPr lang="en-AU" altLang="zh-CN" sz="2800" dirty="0">
                <a:latin typeface="+mj-ea"/>
                <a:ea typeface="+mj-ea"/>
              </a:rPr>
              <a:t> device</a:t>
            </a:r>
            <a:endParaRPr lang="en-AU" altLang="zh-CN" sz="2800" dirty="0">
              <a:latin typeface="+mj-ea"/>
              <a:ea typeface="+mj-ea"/>
            </a:endParaRPr>
          </a:p>
          <a:p>
            <a:pPr>
              <a:lnSpc>
                <a:spcPts val="3800"/>
              </a:lnSpc>
            </a:pPr>
            <a:endParaRPr lang="en-AU" altLang="zh-CN" sz="2800" dirty="0">
              <a:latin typeface="+mj-ea"/>
              <a:ea typeface="+mj-ea"/>
            </a:endParaRPr>
          </a:p>
          <a:p>
            <a:pPr marL="342900" indent="-342900">
              <a:lnSpc>
                <a:spcPts val="3800"/>
              </a:lnSpc>
              <a:buFont typeface="Arial" panose="020B0604020202020204" pitchFamily="34" charset="0"/>
              <a:buChar char="•"/>
            </a:pPr>
            <a:r>
              <a:rPr lang="en-AU" altLang="zh-CN" sz="2800" dirty="0">
                <a:latin typeface="+mj-ea"/>
                <a:ea typeface="+mj-ea"/>
              </a:rPr>
              <a:t>Greywater </a:t>
            </a:r>
            <a:r>
              <a:rPr lang="en-US" altLang="zh-CN" sz="2800" dirty="0">
                <a:latin typeface="+mj-ea"/>
                <a:ea typeface="+mj-ea"/>
              </a:rPr>
              <a:t>exporting</a:t>
            </a:r>
            <a:r>
              <a:rPr lang="en-AU" altLang="zh-CN" sz="2800" dirty="0">
                <a:latin typeface="+mj-ea"/>
                <a:ea typeface="+mj-ea"/>
              </a:rPr>
              <a:t> device</a:t>
            </a:r>
            <a:endParaRPr lang="zh-CN" altLang="en-US" sz="2800" b="1" dirty="0">
              <a:latin typeface="+mj-ea"/>
              <a:ea typeface="+mj-ea"/>
            </a:endParaRPr>
          </a:p>
        </p:txBody>
      </p:sp>
      <p:sp>
        <p:nvSpPr>
          <p:cNvPr id="4" name="文本框 3"/>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李佳怡 </a:t>
            </a:r>
            <a:r>
              <a:rPr lang="en-US" altLang="zh-CN" b="1" dirty="0">
                <a:solidFill>
                  <a:schemeClr val="tx2"/>
                </a:solidFill>
              </a:rPr>
              <a:t>Leona</a:t>
            </a:r>
            <a:endParaRPr lang="en-US" altLang="zh-CN" b="1" dirty="0">
              <a:solidFill>
                <a:schemeClr val="tx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幻灯片1.4"/>
          <p:cNvPicPr>
            <a:picLocks noChangeAspect="1"/>
          </p:cNvPicPr>
          <p:nvPr/>
        </p:nvPicPr>
        <p:blipFill>
          <a:blip r:embed="rId1"/>
          <a:srcRect l="41754" t="34500" r="34524"/>
          <a:stretch>
            <a:fillRect/>
          </a:stretch>
        </p:blipFill>
        <p:spPr>
          <a:xfrm flipH="1">
            <a:off x="2872139" y="117097"/>
            <a:ext cx="1045845" cy="1129665"/>
          </a:xfrm>
          <a:prstGeom prst="rect">
            <a:avLst/>
          </a:prstGeom>
        </p:spPr>
      </p:pic>
      <p:sp>
        <p:nvSpPr>
          <p:cNvPr id="3" name="文本框 2"/>
          <p:cNvSpPr txBox="1"/>
          <p:nvPr/>
        </p:nvSpPr>
        <p:spPr>
          <a:xfrm>
            <a:off x="4121030" y="681930"/>
            <a:ext cx="6408614" cy="1477328"/>
          </a:xfrm>
          <a:prstGeom prst="rect">
            <a:avLst/>
          </a:prstGeom>
          <a:noFill/>
        </p:spPr>
        <p:txBody>
          <a:bodyPr wrap="none" rtlCol="0">
            <a:spAutoFit/>
          </a:bodyPr>
          <a:lstStyle/>
          <a:p>
            <a:r>
              <a:rPr lang="en-AU" altLang="zh-CN" sz="3600" b="1" dirty="0">
                <a:latin typeface="思源黑体 CN Heavy"/>
              </a:rPr>
              <a:t>Cost Analysis-</a:t>
            </a:r>
            <a:endParaRPr lang="en-AU" altLang="zh-CN" sz="3600" b="1" dirty="0">
              <a:latin typeface="思源黑体 CN Heavy"/>
            </a:endParaRPr>
          </a:p>
          <a:p>
            <a:r>
              <a:rPr lang="en-AU" altLang="zh-CN" sz="3600" b="1" dirty="0">
                <a:latin typeface="思源黑体 CN Heavy"/>
              </a:rPr>
              <a:t>	</a:t>
            </a:r>
            <a:r>
              <a:rPr lang="en-AU" altLang="zh-CN" sz="3600" dirty="0">
                <a:latin typeface="思源黑体 CN Heavy"/>
              </a:rPr>
              <a:t> Greywater collection device</a:t>
            </a:r>
            <a:endParaRPr lang="zh-CN" altLang="zh-CN" sz="3600" b="1" dirty="0">
              <a:latin typeface="思源黑体 CN Heavy"/>
            </a:endParaRPr>
          </a:p>
          <a:p>
            <a:endParaRPr lang="zh-CN" altLang="en-US" dirty="0"/>
          </a:p>
        </p:txBody>
      </p:sp>
      <p:sp>
        <p:nvSpPr>
          <p:cNvPr id="5" name="文本框 4"/>
          <p:cNvSpPr txBox="1"/>
          <p:nvPr/>
        </p:nvSpPr>
        <p:spPr>
          <a:xfrm>
            <a:off x="4903030" y="2239932"/>
            <a:ext cx="6184705" cy="4062651"/>
          </a:xfrm>
          <a:prstGeom prst="rect">
            <a:avLst/>
          </a:prstGeom>
          <a:noFill/>
        </p:spPr>
        <p:txBody>
          <a:bodyPr wrap="square" rtlCol="0">
            <a:spAutoFit/>
          </a:bodyPr>
          <a:lstStyle/>
          <a:p>
            <a:r>
              <a:rPr lang="en-AU" altLang="zh-CN" sz="2400" dirty="0"/>
              <a:t>The cost of the greywater collection device mainly includes material cost and construction cost. </a:t>
            </a:r>
            <a:endParaRPr lang="en-AU" altLang="zh-CN" sz="2400" dirty="0"/>
          </a:p>
          <a:p>
            <a:endParaRPr lang="en-AU" altLang="zh-CN" sz="2400" dirty="0"/>
          </a:p>
          <a:p>
            <a:r>
              <a:rPr lang="en-AU" altLang="zh-CN" sz="2400" dirty="0"/>
              <a:t>Material costs mainly include water pipes, storage tanks, waterproof floors, pumps and valves.</a:t>
            </a:r>
            <a:endParaRPr lang="en-AU" altLang="zh-CN" sz="2400" dirty="0"/>
          </a:p>
          <a:p>
            <a:endParaRPr lang="en-AU" altLang="zh-CN" sz="2400" dirty="0"/>
          </a:p>
          <a:p>
            <a:r>
              <a:rPr lang="en-AU" altLang="zh-CN" sz="2400" dirty="0"/>
              <a:t>Construction costs mainly consider workers' wages.</a:t>
            </a:r>
            <a:endParaRPr lang="zh-CN" altLang="zh-CN" sz="2400" dirty="0"/>
          </a:p>
          <a:p>
            <a:pPr algn="ctr"/>
            <a:endParaRPr lang="zh-CN" altLang="en-US" dirty="0"/>
          </a:p>
        </p:txBody>
      </p:sp>
      <p:sp>
        <p:nvSpPr>
          <p:cNvPr id="6" name="文本框 5"/>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李佳怡 </a:t>
            </a:r>
            <a:r>
              <a:rPr lang="en-US" altLang="zh-CN" b="1" dirty="0">
                <a:solidFill>
                  <a:schemeClr val="tx2"/>
                </a:solidFill>
              </a:rPr>
              <a:t>Leona</a:t>
            </a:r>
            <a:endParaRPr lang="en-US" altLang="zh-CN" b="1" dirty="0">
              <a:solidFill>
                <a:schemeClr val="tx2"/>
              </a:solidFill>
            </a:endParaRPr>
          </a:p>
        </p:txBody>
      </p:sp>
      <p:pic>
        <p:nvPicPr>
          <p:cNvPr id="2" name="图片 1"/>
          <p:cNvPicPr>
            <a:picLocks noChangeAspect="1"/>
          </p:cNvPicPr>
          <p:nvPr/>
        </p:nvPicPr>
        <p:blipFill>
          <a:blip r:embed="rId2"/>
          <a:stretch>
            <a:fillRect/>
          </a:stretch>
        </p:blipFill>
        <p:spPr>
          <a:xfrm>
            <a:off x="0" y="3752582"/>
            <a:ext cx="4800600" cy="3105418"/>
          </a:xfrm>
          <a:prstGeom prst="rect">
            <a:avLst/>
          </a:prstGeom>
        </p:spPr>
      </p:pic>
      <p:sp>
        <p:nvSpPr>
          <p:cNvPr id="14" name="椭圆 13"/>
          <p:cNvSpPr/>
          <p:nvPr>
            <p:custDataLst>
              <p:tags r:id="rId3"/>
            </p:custDataLst>
          </p:nvPr>
        </p:nvSpPr>
        <p:spPr>
          <a:xfrm>
            <a:off x="3180715" y="637540"/>
            <a:ext cx="930275" cy="901700"/>
          </a:xfrm>
          <a:prstGeom prst="ellipse">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文本框 15"/>
          <p:cNvSpPr txBox="1"/>
          <p:nvPr/>
        </p:nvSpPr>
        <p:spPr>
          <a:xfrm>
            <a:off x="3314700" y="798195"/>
            <a:ext cx="1011555" cy="668020"/>
          </a:xfrm>
          <a:prstGeom prst="rect">
            <a:avLst/>
          </a:prstGeom>
          <a:noFill/>
        </p:spPr>
        <p:txBody>
          <a:bodyPr wrap="square" rtlCol="0">
            <a:noAutofit/>
          </a:bodyPr>
          <a:lstStyle/>
          <a:p>
            <a:r>
              <a:rPr lang="en-US" altLang="zh-CN" sz="2800" dirty="0">
                <a:solidFill>
                  <a:schemeClr val="bg1"/>
                </a:solidFill>
              </a:rPr>
              <a:t>5.1</a:t>
            </a:r>
            <a:endParaRPr lang="en-US" altLang="zh-CN" sz="2800" dirty="0">
              <a:solidFill>
                <a:schemeClr val="bg1"/>
              </a:solidFill>
            </a:endParaRPr>
          </a:p>
        </p:txBody>
      </p:sp>
      <p:pic>
        <p:nvPicPr>
          <p:cNvPr id="18" name="图片 17" descr="幻灯片1.4"/>
          <p:cNvPicPr>
            <a:picLocks noChangeAspect="1"/>
          </p:cNvPicPr>
          <p:nvPr/>
        </p:nvPicPr>
        <p:blipFill>
          <a:blip r:embed="rId1"/>
          <a:srcRect l="50842" t="40538" r="35647"/>
          <a:stretch>
            <a:fillRect/>
          </a:stretch>
        </p:blipFill>
        <p:spPr>
          <a:xfrm rot="900000">
            <a:off x="8127365" y="664845"/>
            <a:ext cx="273685" cy="4718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幻灯片1.4"/>
          <p:cNvPicPr>
            <a:picLocks noChangeAspect="1"/>
          </p:cNvPicPr>
          <p:nvPr/>
        </p:nvPicPr>
        <p:blipFill>
          <a:blip r:embed="rId1"/>
          <a:srcRect l="41754" t="34500" r="34524"/>
          <a:stretch>
            <a:fillRect/>
          </a:stretch>
        </p:blipFill>
        <p:spPr>
          <a:xfrm flipH="1">
            <a:off x="2872139" y="117097"/>
            <a:ext cx="1045845" cy="1129665"/>
          </a:xfrm>
          <a:prstGeom prst="rect">
            <a:avLst/>
          </a:prstGeom>
        </p:spPr>
      </p:pic>
      <p:sp>
        <p:nvSpPr>
          <p:cNvPr id="4" name="矩形 3"/>
          <p:cNvSpPr/>
          <p:nvPr/>
        </p:nvSpPr>
        <p:spPr>
          <a:xfrm>
            <a:off x="2737342" y="2066285"/>
            <a:ext cx="8468665" cy="1963294"/>
          </a:xfrm>
          <a:prstGeom prst="rect">
            <a:avLst/>
          </a:prstGeom>
        </p:spPr>
        <p:txBody>
          <a:bodyPr wrap="none">
            <a:spAutoFit/>
          </a:bodyPr>
          <a:lstStyle/>
          <a:p>
            <a:pPr indent="304800">
              <a:lnSpc>
                <a:spcPct val="107000"/>
              </a:lnSpc>
              <a:spcAft>
                <a:spcPts val="800"/>
              </a:spcAft>
            </a:pPr>
            <a:r>
              <a:rPr lang="en-US" altLang="zh-CN" sz="2400" dirty="0"/>
              <a:t>the price of bauxite per cubic meter is 2700 yuan.</a:t>
            </a:r>
            <a:endParaRPr lang="en-US" altLang="zh-CN" sz="2400" dirty="0"/>
          </a:p>
          <a:p>
            <a:pPr indent="304800">
              <a:lnSpc>
                <a:spcPct val="107000"/>
              </a:lnSpc>
              <a:spcAft>
                <a:spcPts val="800"/>
              </a:spcAft>
            </a:pPr>
            <a:r>
              <a:rPr lang="en-US" altLang="zh-CN" sz="2400" dirty="0"/>
              <a:t>the price of aluminum alloy per cubic meter is 27,000 yuan.</a:t>
            </a:r>
            <a:endParaRPr lang="zh-CN" altLang="zh-CN" sz="2400" dirty="0"/>
          </a:p>
          <a:p>
            <a:pPr indent="304800">
              <a:lnSpc>
                <a:spcPct val="107000"/>
              </a:lnSpc>
              <a:spcAft>
                <a:spcPts val="800"/>
              </a:spcAft>
            </a:pPr>
            <a:r>
              <a:rPr lang="en-US" altLang="zh-CN" sz="2400" dirty="0"/>
              <a:t>the price of electronic valves for sewage treatment ranges from </a:t>
            </a:r>
            <a:endParaRPr lang="en-US" altLang="zh-CN" sz="2400" dirty="0"/>
          </a:p>
          <a:p>
            <a:pPr indent="304800">
              <a:lnSpc>
                <a:spcPct val="107000"/>
              </a:lnSpc>
              <a:spcAft>
                <a:spcPts val="800"/>
              </a:spcAft>
            </a:pPr>
            <a:r>
              <a:rPr lang="en-US" altLang="zh-CN" sz="2400" dirty="0"/>
              <a:t>400.00 yuan to 27,000 yuan. </a:t>
            </a:r>
            <a:endParaRPr lang="zh-CN" altLang="zh-CN" sz="2400" dirty="0"/>
          </a:p>
        </p:txBody>
      </p:sp>
      <p:sp>
        <p:nvSpPr>
          <p:cNvPr id="5" name="矩形 4"/>
          <p:cNvSpPr/>
          <p:nvPr/>
        </p:nvSpPr>
        <p:spPr>
          <a:xfrm>
            <a:off x="1159803" y="4807310"/>
            <a:ext cx="6096000" cy="2050690"/>
          </a:xfrm>
          <a:prstGeom prst="rect">
            <a:avLst/>
          </a:prstGeom>
        </p:spPr>
        <p:txBody>
          <a:bodyPr>
            <a:spAutoFit/>
          </a:bodyPr>
          <a:lstStyle/>
          <a:p>
            <a:pPr indent="304800">
              <a:lnSpc>
                <a:spcPct val="107000"/>
              </a:lnSpc>
              <a:spcAft>
                <a:spcPts val="800"/>
              </a:spcAft>
            </a:pPr>
            <a:r>
              <a:rPr lang="en-US" altLang="zh-CN" sz="2400" dirty="0"/>
              <a:t>Adding up the costs required for these components means that the manufacture of such a physical grey water treatment unit costs about 70,400 yuan. Translated into Australian dollars, this is $14,575.1941. </a:t>
            </a:r>
            <a:endParaRPr lang="zh-CN" altLang="zh-CN" sz="2400" dirty="0"/>
          </a:p>
        </p:txBody>
      </p:sp>
      <p:sp>
        <p:nvSpPr>
          <p:cNvPr id="6" name="文本框 5"/>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李佳怡 </a:t>
            </a:r>
            <a:r>
              <a:rPr lang="en-US" altLang="zh-CN" b="1" dirty="0">
                <a:solidFill>
                  <a:schemeClr val="tx2"/>
                </a:solidFill>
              </a:rPr>
              <a:t>Leona</a:t>
            </a:r>
            <a:endParaRPr lang="en-US" altLang="zh-CN" b="1" dirty="0">
              <a:solidFill>
                <a:schemeClr val="tx2"/>
              </a:solidFill>
            </a:endParaRPr>
          </a:p>
        </p:txBody>
      </p:sp>
      <p:sp>
        <p:nvSpPr>
          <p:cNvPr id="7" name="文本框 6"/>
          <p:cNvSpPr txBox="1"/>
          <p:nvPr/>
        </p:nvSpPr>
        <p:spPr>
          <a:xfrm>
            <a:off x="4121030" y="681930"/>
            <a:ext cx="6489149" cy="1477328"/>
          </a:xfrm>
          <a:prstGeom prst="rect">
            <a:avLst/>
          </a:prstGeom>
          <a:noFill/>
        </p:spPr>
        <p:txBody>
          <a:bodyPr wrap="none" rtlCol="0">
            <a:spAutoFit/>
          </a:bodyPr>
          <a:lstStyle/>
          <a:p>
            <a:r>
              <a:rPr lang="en-AU" altLang="zh-CN" sz="3600" b="1" dirty="0">
                <a:latin typeface="思源黑体 CN Heavy"/>
                <a:ea typeface="思源黑体 CN Heavy"/>
              </a:rPr>
              <a:t>Cost Analysis-</a:t>
            </a:r>
            <a:endParaRPr lang="en-AU" altLang="zh-CN" sz="3600" b="1" dirty="0">
              <a:latin typeface="思源黑体 CN Heavy"/>
              <a:ea typeface="思源黑体 CN Heavy"/>
            </a:endParaRPr>
          </a:p>
          <a:p>
            <a:r>
              <a:rPr lang="en-AU" altLang="zh-CN" sz="3600" b="1" dirty="0">
                <a:latin typeface="思源黑体 CN Heavy"/>
                <a:ea typeface="思源黑体 CN Heavy"/>
              </a:rPr>
              <a:t>	</a:t>
            </a:r>
            <a:r>
              <a:rPr lang="en-AU" altLang="zh-CN" sz="3600" dirty="0">
                <a:latin typeface="思源黑体 CN Heavy"/>
                <a:ea typeface="思源黑体 CN Heavy"/>
              </a:rPr>
              <a:t> Greywater </a:t>
            </a:r>
            <a:r>
              <a:rPr lang="en-US" altLang="zh-CN" sz="3600" dirty="0">
                <a:latin typeface="思源黑体 CN Heavy"/>
                <a:ea typeface="思源黑体 CN Heavy"/>
              </a:rPr>
              <a:t>treatment</a:t>
            </a:r>
            <a:r>
              <a:rPr lang="en-AU" altLang="zh-CN" sz="3600" dirty="0">
                <a:latin typeface="思源黑体 CN Heavy"/>
                <a:ea typeface="思源黑体 CN Heavy"/>
              </a:rPr>
              <a:t> device</a:t>
            </a:r>
            <a:endParaRPr lang="zh-CN" altLang="zh-CN" sz="3600" b="1" dirty="0">
              <a:latin typeface="思源黑体 CN Heavy"/>
              <a:ea typeface="思源黑体 CN Heavy"/>
            </a:endParaRPr>
          </a:p>
          <a:p>
            <a:endParaRPr lang="zh-CN" altLang="en-US" dirty="0"/>
          </a:p>
        </p:txBody>
      </p:sp>
      <p:sp>
        <p:nvSpPr>
          <p:cNvPr id="8" name="椭圆 7"/>
          <p:cNvSpPr/>
          <p:nvPr>
            <p:custDataLst>
              <p:tags r:id="rId2"/>
            </p:custDataLst>
          </p:nvPr>
        </p:nvSpPr>
        <p:spPr>
          <a:xfrm>
            <a:off x="3180715" y="637540"/>
            <a:ext cx="930275" cy="901700"/>
          </a:xfrm>
          <a:prstGeom prst="ellipse">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文本框 8"/>
          <p:cNvSpPr txBox="1"/>
          <p:nvPr/>
        </p:nvSpPr>
        <p:spPr>
          <a:xfrm>
            <a:off x="3314700" y="798195"/>
            <a:ext cx="1011555" cy="668020"/>
          </a:xfrm>
          <a:prstGeom prst="rect">
            <a:avLst/>
          </a:prstGeom>
          <a:noFill/>
        </p:spPr>
        <p:txBody>
          <a:bodyPr wrap="square" rtlCol="0">
            <a:noAutofit/>
          </a:bodyPr>
          <a:lstStyle/>
          <a:p>
            <a:r>
              <a:rPr lang="en-US" altLang="zh-CN" sz="2800" dirty="0">
                <a:solidFill>
                  <a:schemeClr val="bg1"/>
                </a:solidFill>
              </a:rPr>
              <a:t>5.2</a:t>
            </a:r>
            <a:endParaRPr lang="en-US" altLang="zh-CN" sz="2800" dirty="0">
              <a:solidFill>
                <a:schemeClr val="bg1"/>
              </a:solidFill>
            </a:endParaRPr>
          </a:p>
        </p:txBody>
      </p:sp>
      <p:pic>
        <p:nvPicPr>
          <p:cNvPr id="10" name="图片 9" descr="幻灯片1.4"/>
          <p:cNvPicPr>
            <a:picLocks noChangeAspect="1"/>
          </p:cNvPicPr>
          <p:nvPr/>
        </p:nvPicPr>
        <p:blipFill>
          <a:blip r:embed="rId1"/>
          <a:srcRect l="50842" t="40538" r="35647"/>
          <a:stretch>
            <a:fillRect/>
          </a:stretch>
        </p:blipFill>
        <p:spPr>
          <a:xfrm rot="900000">
            <a:off x="8127365" y="664845"/>
            <a:ext cx="273685" cy="4718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幻灯片1.4"/>
          <p:cNvPicPr>
            <a:picLocks noChangeAspect="1"/>
          </p:cNvPicPr>
          <p:nvPr/>
        </p:nvPicPr>
        <p:blipFill>
          <a:blip r:embed="rId1"/>
          <a:srcRect l="41754" t="34500" r="34524"/>
          <a:stretch>
            <a:fillRect/>
          </a:stretch>
        </p:blipFill>
        <p:spPr>
          <a:xfrm flipH="1">
            <a:off x="2872139" y="117097"/>
            <a:ext cx="1045845" cy="1129665"/>
          </a:xfrm>
          <a:prstGeom prst="rect">
            <a:avLst/>
          </a:prstGeom>
        </p:spPr>
      </p:pic>
      <p:sp>
        <p:nvSpPr>
          <p:cNvPr id="2" name="矩形 1"/>
          <p:cNvSpPr/>
          <p:nvPr/>
        </p:nvSpPr>
        <p:spPr>
          <a:xfrm>
            <a:off x="4554099" y="4296581"/>
            <a:ext cx="6188489" cy="461665"/>
          </a:xfrm>
          <a:prstGeom prst="rect">
            <a:avLst/>
          </a:prstGeom>
        </p:spPr>
        <p:txBody>
          <a:bodyPr wrap="none">
            <a:spAutoFit/>
          </a:bodyPr>
          <a:lstStyle/>
          <a:p>
            <a:r>
              <a:rPr lang="en-US" altLang="zh-CN" sz="2400" dirty="0"/>
              <a:t>S</a:t>
            </a:r>
            <a:r>
              <a:rPr lang="zh-CN" altLang="en-US" sz="2400" dirty="0"/>
              <a:t>tainless steel is about 2940.00052 AUD per ton.</a:t>
            </a:r>
            <a:endParaRPr lang="zh-CN" altLang="en-US" sz="2400" dirty="0"/>
          </a:p>
        </p:txBody>
      </p:sp>
      <p:sp>
        <p:nvSpPr>
          <p:cNvPr id="3" name="矩形 2"/>
          <p:cNvSpPr/>
          <p:nvPr/>
        </p:nvSpPr>
        <p:spPr>
          <a:xfrm>
            <a:off x="1073030" y="5086059"/>
            <a:ext cx="6096000" cy="865173"/>
          </a:xfrm>
          <a:prstGeom prst="rect">
            <a:avLst/>
          </a:prstGeom>
        </p:spPr>
        <p:txBody>
          <a:bodyPr>
            <a:spAutoFit/>
          </a:bodyPr>
          <a:lstStyle/>
          <a:p>
            <a:pPr indent="304800">
              <a:lnSpc>
                <a:spcPct val="107000"/>
              </a:lnSpc>
              <a:spcAft>
                <a:spcPts val="800"/>
              </a:spcAft>
            </a:pPr>
            <a:r>
              <a:rPr lang="en-US" altLang="zh-CN" sz="2400" dirty="0"/>
              <a:t>T</a:t>
            </a:r>
            <a:r>
              <a:rPr lang="zh-CN" altLang="en-US" sz="2400" dirty="0"/>
              <a:t>he maintenance of 1 meter long, 300 diameter pipe about the need 637.39492 AUD.</a:t>
            </a:r>
            <a:endParaRPr lang="zh-CN" altLang="en-US" sz="2400" dirty="0"/>
          </a:p>
        </p:txBody>
      </p:sp>
      <p:sp>
        <p:nvSpPr>
          <p:cNvPr id="5" name="文本框 4"/>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李佳怡 </a:t>
            </a:r>
            <a:r>
              <a:rPr lang="en-US" altLang="zh-CN" b="1" dirty="0">
                <a:solidFill>
                  <a:schemeClr val="tx2"/>
                </a:solidFill>
              </a:rPr>
              <a:t>Leona</a:t>
            </a:r>
            <a:endParaRPr lang="en-US" altLang="zh-CN" b="1" dirty="0">
              <a:solidFill>
                <a:schemeClr val="tx2"/>
              </a:solidFill>
            </a:endParaRPr>
          </a:p>
        </p:txBody>
      </p:sp>
      <p:sp>
        <p:nvSpPr>
          <p:cNvPr id="6" name="文本框 5"/>
          <p:cNvSpPr txBox="1"/>
          <p:nvPr/>
        </p:nvSpPr>
        <p:spPr>
          <a:xfrm>
            <a:off x="4121030" y="681930"/>
            <a:ext cx="6379823" cy="1477328"/>
          </a:xfrm>
          <a:prstGeom prst="rect">
            <a:avLst/>
          </a:prstGeom>
          <a:noFill/>
        </p:spPr>
        <p:txBody>
          <a:bodyPr wrap="none" rtlCol="0">
            <a:spAutoFit/>
          </a:bodyPr>
          <a:lstStyle/>
          <a:p>
            <a:r>
              <a:rPr lang="en-AU" altLang="zh-CN" sz="3600" b="1" dirty="0">
                <a:latin typeface="思源黑体 CN Heavy"/>
              </a:rPr>
              <a:t>Cost Analysis-</a:t>
            </a:r>
            <a:endParaRPr lang="en-AU" altLang="zh-CN" sz="3600" b="1" dirty="0">
              <a:latin typeface="思源黑体 CN Heavy"/>
            </a:endParaRPr>
          </a:p>
          <a:p>
            <a:r>
              <a:rPr lang="en-AU" altLang="zh-CN" sz="3600" b="1" dirty="0">
                <a:latin typeface="思源黑体 CN Heavy"/>
              </a:rPr>
              <a:t>	</a:t>
            </a:r>
            <a:r>
              <a:rPr lang="en-AU" altLang="zh-CN" sz="3600" dirty="0">
                <a:latin typeface="思源黑体 CN Heavy"/>
              </a:rPr>
              <a:t> Greywater </a:t>
            </a:r>
            <a:r>
              <a:rPr lang="en-US" altLang="zh-CN" sz="3600" dirty="0">
                <a:latin typeface="思源黑体 CN Heavy"/>
              </a:rPr>
              <a:t>exporting</a:t>
            </a:r>
            <a:r>
              <a:rPr lang="en-AU" altLang="zh-CN" sz="3600" dirty="0">
                <a:latin typeface="思源黑体 CN Heavy"/>
              </a:rPr>
              <a:t> device</a:t>
            </a:r>
            <a:endParaRPr lang="zh-CN" altLang="zh-CN" sz="3600" b="1" dirty="0">
              <a:latin typeface="思源黑体 CN Heavy"/>
            </a:endParaRPr>
          </a:p>
          <a:p>
            <a:endParaRPr lang="zh-CN" altLang="en-US" dirty="0"/>
          </a:p>
        </p:txBody>
      </p:sp>
      <p:sp>
        <p:nvSpPr>
          <p:cNvPr id="7" name="椭圆 6"/>
          <p:cNvSpPr/>
          <p:nvPr>
            <p:custDataLst>
              <p:tags r:id="rId2"/>
            </p:custDataLst>
          </p:nvPr>
        </p:nvSpPr>
        <p:spPr>
          <a:xfrm>
            <a:off x="3180715" y="637540"/>
            <a:ext cx="930275" cy="901700"/>
          </a:xfrm>
          <a:prstGeom prst="ellipse">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nvSpPr>
        <p:spPr>
          <a:xfrm>
            <a:off x="3314700" y="798195"/>
            <a:ext cx="1011555" cy="668020"/>
          </a:xfrm>
          <a:prstGeom prst="rect">
            <a:avLst/>
          </a:prstGeom>
          <a:noFill/>
        </p:spPr>
        <p:txBody>
          <a:bodyPr wrap="square" rtlCol="0">
            <a:noAutofit/>
          </a:bodyPr>
          <a:lstStyle/>
          <a:p>
            <a:r>
              <a:rPr lang="en-US" altLang="zh-CN" sz="2800" dirty="0">
                <a:solidFill>
                  <a:schemeClr val="bg1"/>
                </a:solidFill>
              </a:rPr>
              <a:t>5.3</a:t>
            </a:r>
            <a:endParaRPr lang="en-US" altLang="zh-CN" sz="2800" dirty="0">
              <a:solidFill>
                <a:schemeClr val="bg1"/>
              </a:solidFill>
            </a:endParaRPr>
          </a:p>
        </p:txBody>
      </p:sp>
      <p:pic>
        <p:nvPicPr>
          <p:cNvPr id="9" name="图片 8" descr="幻灯片1.4"/>
          <p:cNvPicPr>
            <a:picLocks noChangeAspect="1"/>
          </p:cNvPicPr>
          <p:nvPr/>
        </p:nvPicPr>
        <p:blipFill>
          <a:blip r:embed="rId1"/>
          <a:srcRect l="50842" t="40538" r="35647"/>
          <a:stretch>
            <a:fillRect/>
          </a:stretch>
        </p:blipFill>
        <p:spPr>
          <a:xfrm rot="900000">
            <a:off x="8127365" y="664845"/>
            <a:ext cx="273685" cy="471805"/>
          </a:xfrm>
          <a:prstGeom prst="rect">
            <a:avLst/>
          </a:prstGeom>
        </p:spPr>
      </p:pic>
      <p:sp>
        <p:nvSpPr>
          <p:cNvPr id="4" name="矩形 3"/>
          <p:cNvSpPr/>
          <p:nvPr/>
        </p:nvSpPr>
        <p:spPr>
          <a:xfrm>
            <a:off x="2168207" y="2558506"/>
            <a:ext cx="6096000" cy="1569660"/>
          </a:xfrm>
          <a:prstGeom prst="rect">
            <a:avLst/>
          </a:prstGeom>
        </p:spPr>
        <p:txBody>
          <a:bodyPr>
            <a:spAutoFit/>
          </a:bodyPr>
          <a:lstStyle/>
          <a:p>
            <a:r>
              <a:rPr lang="en-US" altLang="zh-CN" sz="2400" dirty="0"/>
              <a:t>During the process of using the greywater which has been dealt with, the main cost is the choice of pipe material, length, and the cost of laying the pipe.</a:t>
            </a:r>
            <a:endParaRPr lang="zh-CN" altLang="en-US" sz="24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3760108"/>
          <p:cNvPicPr>
            <a:picLocks noChangeAspect="1"/>
          </p:cNvPicPr>
          <p:nvPr/>
        </p:nvPicPr>
        <p:blipFill>
          <a:blip r:embed="rId1"/>
          <a:stretch>
            <a:fillRect/>
          </a:stretch>
        </p:blipFill>
        <p:spPr>
          <a:xfrm>
            <a:off x="3586480" y="1461135"/>
            <a:ext cx="5018405" cy="3596005"/>
          </a:xfrm>
          <a:prstGeom prst="rect">
            <a:avLst/>
          </a:prstGeom>
        </p:spPr>
      </p:pic>
      <p:sp>
        <p:nvSpPr>
          <p:cNvPr id="9" name="文本框 8"/>
          <p:cNvSpPr txBox="1"/>
          <p:nvPr/>
        </p:nvSpPr>
        <p:spPr>
          <a:xfrm>
            <a:off x="4826318" y="2379663"/>
            <a:ext cx="2539365" cy="1568450"/>
          </a:xfrm>
          <a:prstGeom prst="rect">
            <a:avLst/>
          </a:prstGeom>
          <a:noFill/>
        </p:spPr>
        <p:txBody>
          <a:bodyPr wrap="square" rtlCol="0">
            <a:spAutoFit/>
          </a:bodyPr>
          <a:lstStyle/>
          <a:p>
            <a:pPr algn="ctr">
              <a:lnSpc>
                <a:spcPct val="100000"/>
              </a:lnSpc>
            </a:pPr>
            <a:r>
              <a:rPr lang="en-US" altLang="zh-CN" sz="9600" b="1" spc="600" dirty="0">
                <a:solidFill>
                  <a:schemeClr val="bg2"/>
                </a:solidFill>
                <a:latin typeface="Times New Roman" panose="02020603050405020304" charset="0"/>
                <a:ea typeface="思源黑体 CN Heavy" panose="020B0A00000000000000" charset="-122"/>
                <a:cs typeface="Times New Roman" panose="02020603050405020304" charset="0"/>
                <a:sym typeface="+mn-lt"/>
              </a:rPr>
              <a:t>06</a:t>
            </a:r>
            <a:endParaRPr lang="en-US" altLang="zh-CN" sz="9600" b="1" spc="600" dirty="0">
              <a:solidFill>
                <a:schemeClr val="bg2"/>
              </a:solidFill>
              <a:latin typeface="Times New Roman" panose="02020603050405020304" charset="0"/>
              <a:ea typeface="思源黑体 CN Heavy" panose="020B0A00000000000000" charset="-122"/>
              <a:cs typeface="Times New Roman" panose="02020603050405020304" charset="0"/>
              <a:sym typeface="+mn-lt"/>
            </a:endParaRPr>
          </a:p>
        </p:txBody>
      </p:sp>
      <p:sp>
        <p:nvSpPr>
          <p:cNvPr id="32" name="文本框 31"/>
          <p:cNvSpPr txBox="1"/>
          <p:nvPr/>
        </p:nvSpPr>
        <p:spPr>
          <a:xfrm>
            <a:off x="0" y="5277485"/>
            <a:ext cx="12192000" cy="706755"/>
          </a:xfrm>
          <a:prstGeom prst="rect">
            <a:avLst/>
          </a:prstGeom>
          <a:noFill/>
        </p:spPr>
        <p:txBody>
          <a:bodyPr wrap="square" rtlCol="0">
            <a:spAutoFit/>
          </a:bodyPr>
          <a:lstStyle/>
          <a:p>
            <a:pPr algn="ctr"/>
            <a:r>
              <a:rPr lang="en-US" altLang="zh-CN" sz="4000" spc="300" dirty="0">
                <a:solidFill>
                  <a:srgbClr val="585455"/>
                </a:solidFill>
                <a:latin typeface="Yu Gothic UI Semibold" panose="020B0700000000000000" pitchFamily="34" charset="-128"/>
                <a:ea typeface="Yu Gothic UI Semibold" panose="020B0700000000000000" pitchFamily="34" charset="-128"/>
                <a:cs typeface="+mn-ea"/>
                <a:sym typeface="+mn-lt"/>
              </a:rPr>
              <a:t>Discussion</a:t>
            </a:r>
            <a:endParaRPr lang="en-US" altLang="zh-CN" sz="4000" spc="300" dirty="0">
              <a:solidFill>
                <a:srgbClr val="585455"/>
              </a:solidFill>
              <a:latin typeface="Yu Gothic UI Semibold" panose="020B0700000000000000" pitchFamily="34" charset="-128"/>
              <a:ea typeface="Yu Gothic UI Semibold" panose="020B0700000000000000" pitchFamily="34" charset="-128"/>
              <a:cs typeface="+mn-ea"/>
              <a:sym typeface="+mn-lt"/>
            </a:endParaRPr>
          </a:p>
        </p:txBody>
      </p:sp>
      <p:sp>
        <p:nvSpPr>
          <p:cNvPr id="6" name="文本框 5"/>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王月姮 </a:t>
            </a:r>
            <a:r>
              <a:rPr lang="en-US" altLang="zh-CN" b="1" dirty="0">
                <a:solidFill>
                  <a:schemeClr val="tx2"/>
                </a:solidFill>
              </a:rPr>
              <a:t>Lin</a:t>
            </a:r>
            <a:endParaRPr lang="en-US" altLang="zh-CN" b="1" dirty="0">
              <a:solidFill>
                <a:schemeClr val="tx2"/>
              </a:solidFill>
            </a:endParaRPr>
          </a:p>
        </p:txBody>
      </p:sp>
    </p:spTree>
    <p:custDataLst>
      <p:tags r:id="rId2"/>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p:tgtEl>
                                          <p:spTgt spid="32"/>
                                        </p:tgtEl>
                                        <p:attrNameLst>
                                          <p:attrName>ppt_y</p:attrName>
                                        </p:attrNameLst>
                                      </p:cBhvr>
                                      <p:tavLst>
                                        <p:tav tm="0">
                                          <p:val>
                                            <p:strVal val="#ppt_y+#ppt_h*1.125000"/>
                                          </p:val>
                                        </p:tav>
                                        <p:tav tm="100000">
                                          <p:val>
                                            <p:strVal val="#ppt_y"/>
                                          </p:val>
                                        </p:tav>
                                      </p:tavLst>
                                    </p:anim>
                                    <p:animEffect transition="in" filter="wipe(up)">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叶子"/>
          <p:cNvPicPr>
            <a:picLocks noChangeAspect="1"/>
          </p:cNvPicPr>
          <p:nvPr/>
        </p:nvPicPr>
        <p:blipFill>
          <a:blip r:embed="rId1"/>
          <a:stretch>
            <a:fillRect/>
          </a:stretch>
        </p:blipFill>
        <p:spPr>
          <a:xfrm>
            <a:off x="88900" y="4235450"/>
            <a:ext cx="1905000" cy="1905000"/>
          </a:xfrm>
          <a:prstGeom prst="rect">
            <a:avLst/>
          </a:prstGeom>
        </p:spPr>
      </p:pic>
      <p:sp>
        <p:nvSpPr>
          <p:cNvPr id="10" name="文本框 9"/>
          <p:cNvSpPr txBox="1"/>
          <p:nvPr/>
        </p:nvSpPr>
        <p:spPr>
          <a:xfrm>
            <a:off x="1636395" y="1234440"/>
            <a:ext cx="9988550" cy="1266825"/>
          </a:xfrm>
          <a:prstGeom prst="rect">
            <a:avLst/>
          </a:prstGeom>
          <a:noFill/>
        </p:spPr>
        <p:txBody>
          <a:bodyPr wrap="square" rtlCol="0">
            <a:noAutofit/>
          </a:bodyPr>
          <a:lstStyle/>
          <a:p>
            <a:pPr algn="ctr"/>
            <a:r>
              <a:rPr lang="en-US" altLang="zh-CN" sz="7200" b="1" spc="300" dirty="0">
                <a:solidFill>
                  <a:srgbClr val="304F4E"/>
                </a:solidFill>
                <a:latin typeface="思源黑体 CN Heavy" panose="020B0A00000000000000" charset="-122"/>
                <a:ea typeface="思源黑体 CN Heavy" panose="020B0A00000000000000" charset="-122"/>
                <a:cs typeface="+mn-ea"/>
                <a:sym typeface="+mn-lt"/>
              </a:rPr>
              <a:t>6.1 </a:t>
            </a:r>
            <a:r>
              <a:rPr lang="en-US" altLang="zh-CN" sz="2800" b="1" spc="300" dirty="0">
                <a:solidFill>
                  <a:srgbClr val="304F4E"/>
                </a:solidFill>
                <a:latin typeface="微软雅黑" panose="020B0503020204020204" charset="-122"/>
                <a:ea typeface="微软雅黑" panose="020B0503020204020204" charset="-122"/>
                <a:cs typeface="+mn-ea"/>
                <a:sym typeface="+mn-lt"/>
              </a:rPr>
              <a:t>How to meet the needs of the client?</a:t>
            </a:r>
            <a:r>
              <a:rPr lang="en-US" altLang="zh-CN" sz="7200" b="1" spc="300" dirty="0">
                <a:solidFill>
                  <a:srgbClr val="304F4E"/>
                </a:solidFill>
                <a:latin typeface="思源黑体 CN Heavy" panose="020B0A00000000000000" charset="-122"/>
                <a:ea typeface="思源黑体 CN Heavy" panose="020B0A00000000000000" charset="-122"/>
                <a:cs typeface="+mn-ea"/>
                <a:sym typeface="+mn-lt"/>
              </a:rPr>
              <a:t> </a:t>
            </a:r>
            <a:endParaRPr lang="en-US" altLang="zh-CN" sz="7200" b="1" spc="300" dirty="0">
              <a:solidFill>
                <a:srgbClr val="304F4E"/>
              </a:solidFill>
              <a:latin typeface="思源黑体 CN Heavy" panose="020B0A00000000000000" charset="-122"/>
              <a:ea typeface="思源黑体 CN Heavy" panose="020B0A00000000000000" charset="-122"/>
              <a:cs typeface="+mn-ea"/>
              <a:sym typeface="+mn-lt"/>
            </a:endParaRPr>
          </a:p>
        </p:txBody>
      </p:sp>
      <p:sp>
        <p:nvSpPr>
          <p:cNvPr id="2" name="文本框 1"/>
          <p:cNvSpPr txBox="1"/>
          <p:nvPr/>
        </p:nvSpPr>
        <p:spPr>
          <a:xfrm>
            <a:off x="2174240" y="2746692"/>
            <a:ext cx="8913495" cy="2977515"/>
          </a:xfrm>
          <a:prstGeom prst="rect">
            <a:avLst/>
          </a:prstGeom>
          <a:noFill/>
        </p:spPr>
        <p:txBody>
          <a:bodyPr wrap="square" rtlCol="0">
            <a:noAutofit/>
          </a:bodyPr>
          <a:lstStyle/>
          <a:p>
            <a:pPr indent="457200"/>
            <a:r>
              <a:rPr lang="en-US" altLang="zh-CN" sz="2800" dirty="0">
                <a:sym typeface="+mn-lt"/>
              </a:rPr>
              <a:t>Our design is aimed at treating the greywater to mitigate environmental harmful impacts.</a:t>
            </a:r>
            <a:endParaRPr lang="en-US" altLang="zh-CN" sz="2800" dirty="0">
              <a:sym typeface="+mn-lt"/>
            </a:endParaRPr>
          </a:p>
          <a:p>
            <a:pPr indent="457200"/>
            <a:r>
              <a:rPr lang="en-US" altLang="zh-CN" sz="2800" dirty="0">
                <a:sym typeface="+mn-lt"/>
              </a:rPr>
              <a:t>We design the physical device to purify the greywater by adsorption and precipitation.Though the greywater treated is still unable to drink directly,it can reuse in industry and agriculture areas.</a:t>
            </a:r>
            <a:endParaRPr lang="en-US" altLang="zh-CN" sz="2800" dirty="0">
              <a:sym typeface="+mn-lt"/>
            </a:endParaRPr>
          </a:p>
        </p:txBody>
      </p:sp>
      <p:sp>
        <p:nvSpPr>
          <p:cNvPr id="6" name="文本框 5"/>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王月姮 </a:t>
            </a:r>
            <a:r>
              <a:rPr lang="en-US" altLang="zh-CN" b="1" dirty="0">
                <a:solidFill>
                  <a:schemeClr val="tx2"/>
                </a:solidFill>
              </a:rPr>
              <a:t>Lin</a:t>
            </a:r>
            <a:endParaRPr lang="en-US" altLang="zh-CN" b="1" dirty="0">
              <a:solidFill>
                <a:schemeClr val="tx2"/>
              </a:solidFill>
            </a:endParaRPr>
          </a:p>
        </p:txBody>
      </p:sp>
    </p:spTree>
    <p:custDataLst>
      <p:tags r:id="rId2"/>
    </p:custDataLst>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582420" y="2112010"/>
            <a:ext cx="9429115" cy="1934210"/>
          </a:xfrm>
          <a:prstGeom prst="rect">
            <a:avLst/>
          </a:prstGeom>
          <a:noFill/>
        </p:spPr>
        <p:txBody>
          <a:bodyPr wrap="square" rtlCol="0">
            <a:noAutofit/>
          </a:bodyPr>
          <a:lstStyle/>
          <a:p>
            <a:pPr algn="ctr"/>
            <a:r>
              <a:rPr lang="en-US" altLang="zh-CN" sz="7200" b="1" spc="300" dirty="0">
                <a:solidFill>
                  <a:srgbClr val="304F4E"/>
                </a:solidFill>
                <a:ea typeface="思源黑体 CN Heavy" panose="020B0A00000000000000" charset="-122"/>
                <a:cs typeface="+mn-ea"/>
                <a:sym typeface="+mn-lt"/>
              </a:rPr>
              <a:t>6.2</a:t>
            </a:r>
            <a:r>
              <a:rPr lang="en-US" altLang="zh-CN" sz="7200" spc="300" dirty="0">
                <a:solidFill>
                  <a:srgbClr val="749761"/>
                </a:solidFill>
                <a:latin typeface="思源黑体 CN Heavy" panose="020B0A00000000000000" charset="-122"/>
                <a:ea typeface="思源黑体 CN Heavy" panose="020B0A00000000000000" charset="-122"/>
                <a:cs typeface="+mn-ea"/>
                <a:sym typeface="+mn-lt"/>
              </a:rPr>
              <a:t> </a:t>
            </a:r>
            <a:endParaRPr lang="en-US" altLang="zh-CN" sz="7200" spc="300" dirty="0">
              <a:solidFill>
                <a:srgbClr val="749761"/>
              </a:solidFill>
              <a:latin typeface="思源黑体 CN Heavy" panose="020B0A00000000000000" charset="-122"/>
              <a:ea typeface="思源黑体 CN Heavy" panose="020B0A00000000000000" charset="-122"/>
              <a:cs typeface="+mn-ea"/>
              <a:sym typeface="+mn-lt"/>
            </a:endParaRPr>
          </a:p>
          <a:p>
            <a:pPr algn="ctr"/>
            <a:r>
              <a:rPr lang="en-US" altLang="zh-CN" sz="2800" b="1" spc="300" dirty="0">
                <a:solidFill>
                  <a:srgbClr val="304F4E"/>
                </a:solidFill>
                <a:latin typeface="微软雅黑" panose="020B0503020204020204" charset="-122"/>
                <a:ea typeface="微软雅黑" panose="020B0503020204020204" charset="-122"/>
                <a:cs typeface="+mn-ea"/>
                <a:sym typeface="+mn-lt"/>
              </a:rPr>
              <a:t>The benefits and impacts in culture, environment, economic?</a:t>
            </a:r>
            <a:endParaRPr lang="en-US" altLang="zh-CN" sz="2800" b="1" spc="300" dirty="0">
              <a:solidFill>
                <a:srgbClr val="304F4E"/>
              </a:solidFill>
              <a:latin typeface="微软雅黑" panose="020B0503020204020204" charset="-122"/>
              <a:ea typeface="微软雅黑" panose="020B0503020204020204" charset="-122"/>
              <a:cs typeface="+mn-ea"/>
              <a:sym typeface="+mn-lt"/>
            </a:endParaRPr>
          </a:p>
        </p:txBody>
      </p:sp>
      <p:sp>
        <p:nvSpPr>
          <p:cNvPr id="4" name="文本框 3"/>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王月姮 </a:t>
            </a:r>
            <a:r>
              <a:rPr lang="en-US" altLang="zh-CN" b="1" dirty="0">
                <a:solidFill>
                  <a:schemeClr val="tx2"/>
                </a:solidFill>
              </a:rPr>
              <a:t>Lin</a:t>
            </a:r>
            <a:endParaRPr lang="en-US" altLang="zh-CN" b="1" dirty="0">
              <a:solidFill>
                <a:schemeClr val="tx2"/>
              </a:solidFill>
            </a:endParaRPr>
          </a:p>
        </p:txBody>
      </p:sp>
    </p:spTree>
    <p:custDataLst>
      <p:tags r:id="rId1"/>
    </p:custDataLst>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3760108"/>
          <p:cNvPicPr>
            <a:picLocks noChangeAspect="1"/>
          </p:cNvPicPr>
          <p:nvPr/>
        </p:nvPicPr>
        <p:blipFill>
          <a:blip r:embed="rId1"/>
          <a:stretch>
            <a:fillRect/>
          </a:stretch>
        </p:blipFill>
        <p:spPr>
          <a:xfrm>
            <a:off x="1201420" y="1400175"/>
            <a:ext cx="3430905" cy="2458720"/>
          </a:xfrm>
          <a:prstGeom prst="rect">
            <a:avLst/>
          </a:prstGeom>
        </p:spPr>
      </p:pic>
      <p:sp>
        <p:nvSpPr>
          <p:cNvPr id="6" name="文本框 5"/>
          <p:cNvSpPr txBox="1"/>
          <p:nvPr/>
        </p:nvSpPr>
        <p:spPr>
          <a:xfrm>
            <a:off x="2439035" y="2119630"/>
            <a:ext cx="1329055" cy="1067435"/>
          </a:xfrm>
          <a:prstGeom prst="rect">
            <a:avLst/>
          </a:prstGeom>
          <a:noFill/>
        </p:spPr>
        <p:txBody>
          <a:bodyPr wrap="square" rtlCol="0">
            <a:noAutofit/>
          </a:bodyPr>
          <a:lstStyle/>
          <a:p>
            <a:r>
              <a:rPr lang="zh-CN" altLang="en-US" sz="2400"/>
              <a:t>Culture and social</a:t>
            </a:r>
            <a:endParaRPr lang="zh-CN" altLang="en-US" sz="2400"/>
          </a:p>
        </p:txBody>
      </p:sp>
      <p:sp>
        <p:nvSpPr>
          <p:cNvPr id="11" name="文本框 10"/>
          <p:cNvSpPr txBox="1"/>
          <p:nvPr/>
        </p:nvSpPr>
        <p:spPr>
          <a:xfrm>
            <a:off x="4838065" y="429895"/>
            <a:ext cx="6698615" cy="4622165"/>
          </a:xfrm>
          <a:prstGeom prst="rect">
            <a:avLst/>
          </a:prstGeom>
          <a:noFill/>
        </p:spPr>
        <p:txBody>
          <a:bodyPr wrap="square" rtlCol="0">
            <a:noAutofit/>
          </a:bodyPr>
          <a:lstStyle/>
          <a:p>
            <a:pPr indent="457200"/>
            <a:r>
              <a:rPr lang="zh-CN" altLang="en-US" sz="2800" dirty="0"/>
              <a:t>Water is one of the most important part of local culture,because they depend on it for survival generations after generations.We will communicate with local people to learn about their culture and belief sincerely before the project stars.</a:t>
            </a:r>
            <a:endParaRPr lang="zh-CN" altLang="en-US" sz="2800" dirty="0"/>
          </a:p>
          <a:p>
            <a:pPr indent="457200"/>
            <a:r>
              <a:rPr lang="zh-CN" altLang="en-US" sz="2800" dirty="0"/>
              <a:t>Our design must be based on protecting and respecting local traditional culture.Regarding the maintenance and construction of facilities,we also organize some activities to impart knowledge and share experience with local people,which would promote cultural exchange and social development.</a:t>
            </a:r>
            <a:endParaRPr lang="zh-CN" altLang="en-US" sz="2800" dirty="0"/>
          </a:p>
        </p:txBody>
      </p:sp>
      <p:sp>
        <p:nvSpPr>
          <p:cNvPr id="7" name="文本框 6"/>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王月姮 </a:t>
            </a:r>
            <a:r>
              <a:rPr lang="en-US" altLang="zh-CN" b="1" dirty="0">
                <a:solidFill>
                  <a:schemeClr val="tx2"/>
                </a:solidFill>
              </a:rPr>
              <a:t>Lin</a:t>
            </a:r>
            <a:endParaRPr lang="en-US" altLang="zh-CN" b="1" dirty="0">
              <a:solidFill>
                <a:schemeClr val="tx2"/>
              </a:solidFill>
            </a:endParaRPr>
          </a:p>
        </p:txBody>
      </p:sp>
    </p:spTree>
    <p:custDataLst>
      <p:tags r:id="rId2"/>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3760108"/>
          <p:cNvPicPr>
            <a:picLocks noChangeAspect="1"/>
          </p:cNvPicPr>
          <p:nvPr/>
        </p:nvPicPr>
        <p:blipFill>
          <a:blip r:embed="rId1"/>
          <a:stretch>
            <a:fillRect/>
          </a:stretch>
        </p:blipFill>
        <p:spPr>
          <a:xfrm>
            <a:off x="1276350" y="1400175"/>
            <a:ext cx="3430905" cy="2458720"/>
          </a:xfrm>
          <a:prstGeom prst="rect">
            <a:avLst/>
          </a:prstGeom>
        </p:spPr>
      </p:pic>
      <p:sp>
        <p:nvSpPr>
          <p:cNvPr id="3" name="文本框 2"/>
          <p:cNvSpPr txBox="1"/>
          <p:nvPr/>
        </p:nvSpPr>
        <p:spPr>
          <a:xfrm>
            <a:off x="2023745" y="2269490"/>
            <a:ext cx="2466340" cy="460375"/>
          </a:xfrm>
          <a:prstGeom prst="rect">
            <a:avLst/>
          </a:prstGeom>
          <a:noFill/>
        </p:spPr>
        <p:txBody>
          <a:bodyPr wrap="square" rtlCol="0">
            <a:spAutoFit/>
          </a:bodyPr>
          <a:lstStyle/>
          <a:p>
            <a:r>
              <a:rPr lang="zh-CN" altLang="en-US" sz="2400"/>
              <a:t>Environment</a:t>
            </a:r>
            <a:endParaRPr lang="zh-CN" altLang="en-US" sz="2400"/>
          </a:p>
        </p:txBody>
      </p:sp>
      <p:sp>
        <p:nvSpPr>
          <p:cNvPr id="4" name="文本框 3"/>
          <p:cNvSpPr txBox="1"/>
          <p:nvPr/>
        </p:nvSpPr>
        <p:spPr>
          <a:xfrm>
            <a:off x="4926330" y="735965"/>
            <a:ext cx="6704330" cy="5584190"/>
          </a:xfrm>
          <a:prstGeom prst="rect">
            <a:avLst/>
          </a:prstGeom>
          <a:noFill/>
        </p:spPr>
        <p:txBody>
          <a:bodyPr wrap="square" rtlCol="0">
            <a:noAutofit/>
          </a:bodyPr>
          <a:lstStyle/>
          <a:p>
            <a:pPr indent="457200"/>
            <a:r>
              <a:rPr lang="zh-CN" altLang="en-US" sz="2800"/>
              <a:t>The greywater is not released into environment directly by carrying out our design.It would reduce people's impact on the natural environment and maintain the local ecological balance.</a:t>
            </a:r>
            <a:endParaRPr lang="zh-CN" altLang="en-US" sz="2800"/>
          </a:p>
          <a:p>
            <a:pPr indent="457200"/>
            <a:r>
              <a:rPr lang="zh-CN" altLang="en-US" sz="2800"/>
              <a:t>Moreover, our approach to</a:t>
            </a:r>
            <a:r>
              <a:rPr lang="en-US" altLang="zh-CN" sz="2800"/>
              <a:t> </a:t>
            </a:r>
            <a:r>
              <a:rPr lang="zh-CN" altLang="en-US" sz="2800"/>
              <a:t>purification is primarily physical,which is almost environmentally friendly comparing to other methods.And our design materials can be recycled to improve people’s life in different areas.</a:t>
            </a:r>
            <a:endParaRPr lang="zh-CN" altLang="en-US" sz="2800"/>
          </a:p>
        </p:txBody>
      </p:sp>
      <p:sp>
        <p:nvSpPr>
          <p:cNvPr id="6" name="文本框 5"/>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王月姮 </a:t>
            </a:r>
            <a:r>
              <a:rPr lang="en-US" altLang="zh-CN" b="1" dirty="0">
                <a:solidFill>
                  <a:schemeClr val="tx2"/>
                </a:solidFill>
              </a:rPr>
              <a:t>Lin</a:t>
            </a:r>
            <a:endParaRPr lang="en-US" altLang="zh-CN" b="1" dirty="0">
              <a:solidFill>
                <a:schemeClr val="tx2"/>
              </a:solidFill>
            </a:endParaRPr>
          </a:p>
        </p:txBody>
      </p:sp>
    </p:spTree>
    <p:custDataLst>
      <p:tags r:id="rId2"/>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3760108"/>
          <p:cNvPicPr>
            <a:picLocks noChangeAspect="1"/>
          </p:cNvPicPr>
          <p:nvPr/>
        </p:nvPicPr>
        <p:blipFill>
          <a:blip r:embed="rId1"/>
          <a:stretch>
            <a:fillRect/>
          </a:stretch>
        </p:blipFill>
        <p:spPr>
          <a:xfrm>
            <a:off x="3586480" y="1461135"/>
            <a:ext cx="5018405" cy="3596005"/>
          </a:xfrm>
          <a:prstGeom prst="rect">
            <a:avLst/>
          </a:prstGeom>
        </p:spPr>
      </p:pic>
      <p:sp>
        <p:nvSpPr>
          <p:cNvPr id="9" name="文本框 8"/>
          <p:cNvSpPr txBox="1"/>
          <p:nvPr/>
        </p:nvSpPr>
        <p:spPr>
          <a:xfrm>
            <a:off x="4826318" y="2379663"/>
            <a:ext cx="2539365" cy="1568450"/>
          </a:xfrm>
          <a:prstGeom prst="rect">
            <a:avLst/>
          </a:prstGeom>
          <a:noFill/>
        </p:spPr>
        <p:txBody>
          <a:bodyPr wrap="square" rtlCol="0">
            <a:spAutoFit/>
          </a:bodyPr>
          <a:lstStyle/>
          <a:p>
            <a:pPr algn="ctr">
              <a:lnSpc>
                <a:spcPct val="100000"/>
              </a:lnSpc>
            </a:pPr>
            <a:r>
              <a:rPr lang="en-US" altLang="zh-CN" sz="9600" b="1" spc="600" dirty="0">
                <a:solidFill>
                  <a:schemeClr val="bg2"/>
                </a:solidFill>
                <a:latin typeface="Times New Roman" panose="02020603050405020304" charset="0"/>
                <a:ea typeface="思源黑体 CN Heavy" panose="020B0A00000000000000" charset="-122"/>
                <a:cs typeface="Times New Roman" panose="02020603050405020304" charset="0"/>
                <a:sym typeface="+mn-lt"/>
              </a:rPr>
              <a:t>02</a:t>
            </a:r>
            <a:endParaRPr lang="en-US" altLang="zh-CN" sz="9600" b="1" spc="600" dirty="0">
              <a:solidFill>
                <a:schemeClr val="bg2"/>
              </a:solidFill>
              <a:latin typeface="Times New Roman" panose="02020603050405020304" charset="0"/>
              <a:ea typeface="思源黑体 CN Heavy" panose="020B0A00000000000000" charset="-122"/>
              <a:cs typeface="Times New Roman" panose="02020603050405020304" charset="0"/>
              <a:sym typeface="+mn-lt"/>
            </a:endParaRPr>
          </a:p>
        </p:txBody>
      </p:sp>
      <p:sp>
        <p:nvSpPr>
          <p:cNvPr id="32" name="文本框 31"/>
          <p:cNvSpPr txBox="1"/>
          <p:nvPr/>
        </p:nvSpPr>
        <p:spPr>
          <a:xfrm>
            <a:off x="-318" y="5319871"/>
            <a:ext cx="12192000" cy="583565"/>
          </a:xfrm>
          <a:prstGeom prst="rect">
            <a:avLst/>
          </a:prstGeom>
          <a:noFill/>
        </p:spPr>
        <p:txBody>
          <a:bodyPr wrap="square" rtlCol="0">
            <a:spAutoFit/>
          </a:bodyPr>
          <a:lstStyle/>
          <a:p>
            <a:pPr algn="ctr"/>
            <a:r>
              <a:rPr lang="en-US" altLang="zh-CN" sz="3200" spc="300" dirty="0">
                <a:solidFill>
                  <a:srgbClr val="585455"/>
                </a:solidFill>
                <a:latin typeface="Yu Gothic UI Semibold" panose="020B0700000000000000" pitchFamily="34" charset="-128"/>
                <a:ea typeface="Yu Gothic UI Semibold" panose="020B0700000000000000" pitchFamily="34" charset="-128"/>
                <a:cs typeface="+mn-ea"/>
                <a:sym typeface="+mn-lt"/>
              </a:rPr>
              <a:t>Background</a:t>
            </a:r>
            <a:endParaRPr lang="en-US" altLang="zh-CN" sz="3200" spc="300" dirty="0">
              <a:solidFill>
                <a:srgbClr val="585455"/>
              </a:solidFill>
              <a:latin typeface="Yu Gothic UI Semibold" panose="020B0700000000000000" pitchFamily="34" charset="-128"/>
              <a:ea typeface="Yu Gothic UI Semibold" panose="020B0700000000000000" pitchFamily="34" charset="-128"/>
              <a:cs typeface="+mn-ea"/>
              <a:sym typeface="+mn-lt"/>
            </a:endParaRPr>
          </a:p>
        </p:txBody>
      </p:sp>
      <p:sp>
        <p:nvSpPr>
          <p:cNvPr id="6" name="文本框 5"/>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赵郑洁</a:t>
            </a:r>
            <a:r>
              <a:rPr lang="en-US" altLang="zh-CN" b="1" dirty="0">
                <a:solidFill>
                  <a:schemeClr val="tx2"/>
                </a:solidFill>
              </a:rPr>
              <a:t> Nancy</a:t>
            </a:r>
            <a:endParaRPr lang="en-US" altLang="zh-CN" b="1" dirty="0">
              <a:solidFill>
                <a:schemeClr val="tx2"/>
              </a:solidFill>
            </a:endParaRPr>
          </a:p>
        </p:txBody>
      </p:sp>
    </p:spTree>
    <p:custDataLst>
      <p:tags r:id="rId2"/>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p:tgtEl>
                                          <p:spTgt spid="32"/>
                                        </p:tgtEl>
                                        <p:attrNameLst>
                                          <p:attrName>ppt_y</p:attrName>
                                        </p:attrNameLst>
                                      </p:cBhvr>
                                      <p:tavLst>
                                        <p:tav tm="0">
                                          <p:val>
                                            <p:strVal val="#ppt_y+#ppt_h*1.125000"/>
                                          </p:val>
                                        </p:tav>
                                        <p:tav tm="100000">
                                          <p:val>
                                            <p:strVal val="#ppt_y"/>
                                          </p:val>
                                        </p:tav>
                                      </p:tavLst>
                                    </p:anim>
                                    <p:animEffect transition="in" filter="wipe(up)">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3760108"/>
          <p:cNvPicPr>
            <a:picLocks noChangeAspect="1"/>
          </p:cNvPicPr>
          <p:nvPr/>
        </p:nvPicPr>
        <p:blipFill>
          <a:blip r:embed="rId1"/>
          <a:stretch>
            <a:fillRect/>
          </a:stretch>
        </p:blipFill>
        <p:spPr>
          <a:xfrm>
            <a:off x="1276350" y="1400175"/>
            <a:ext cx="3430905" cy="2458720"/>
          </a:xfrm>
          <a:prstGeom prst="rect">
            <a:avLst/>
          </a:prstGeom>
        </p:spPr>
      </p:pic>
      <p:sp>
        <p:nvSpPr>
          <p:cNvPr id="3" name="文本框 2"/>
          <p:cNvSpPr txBox="1"/>
          <p:nvPr/>
        </p:nvSpPr>
        <p:spPr>
          <a:xfrm>
            <a:off x="2240915" y="2269490"/>
            <a:ext cx="2466340" cy="460375"/>
          </a:xfrm>
          <a:prstGeom prst="rect">
            <a:avLst/>
          </a:prstGeom>
          <a:noFill/>
        </p:spPr>
        <p:txBody>
          <a:bodyPr wrap="square" rtlCol="0">
            <a:spAutoFit/>
          </a:bodyPr>
          <a:lstStyle/>
          <a:p>
            <a:r>
              <a:rPr lang="zh-CN" altLang="en-US" sz="2400"/>
              <a:t>Economic</a:t>
            </a:r>
            <a:endParaRPr lang="zh-CN" altLang="en-US" sz="2400"/>
          </a:p>
        </p:txBody>
      </p:sp>
      <p:sp>
        <p:nvSpPr>
          <p:cNvPr id="5" name="文本框 4"/>
          <p:cNvSpPr txBox="1"/>
          <p:nvPr/>
        </p:nvSpPr>
        <p:spPr>
          <a:xfrm>
            <a:off x="4817745" y="840740"/>
            <a:ext cx="6833870" cy="6242685"/>
          </a:xfrm>
          <a:prstGeom prst="rect">
            <a:avLst/>
          </a:prstGeom>
          <a:noFill/>
        </p:spPr>
        <p:txBody>
          <a:bodyPr wrap="square" rtlCol="0">
            <a:noAutofit/>
          </a:bodyPr>
          <a:lstStyle/>
          <a:p>
            <a:pPr indent="457200"/>
            <a:r>
              <a:rPr lang="zh-CN" altLang="en-US" sz="2400" dirty="0"/>
              <a:t>Because of the unique natural landscape and colorful culture in Cape York,more and more people come there for exploring the mystery and experiencing aboriginal life.</a:t>
            </a:r>
            <a:endParaRPr lang="zh-CN" altLang="en-US" sz="2400" dirty="0"/>
          </a:p>
          <a:p>
            <a:pPr indent="457200"/>
            <a:r>
              <a:rPr lang="zh-CN" altLang="en-US" sz="2400" dirty="0"/>
              <a:t>However,the local infrastructure is not adequate to satisfy tourist’s needs.Our project is designed to treat greywater during visiting activities.</a:t>
            </a:r>
            <a:endParaRPr lang="zh-CN" altLang="en-US" sz="2400" dirty="0"/>
          </a:p>
          <a:p>
            <a:pPr indent="457200"/>
            <a:r>
              <a:rPr lang="zh-CN" altLang="en-US" sz="2400" dirty="0"/>
              <a:t>Our design can improve visitor’s satisfaction and recognition,which boost the development of tourism partly.</a:t>
            </a:r>
            <a:endParaRPr lang="zh-CN" altLang="en-US" sz="2400" dirty="0"/>
          </a:p>
          <a:p>
            <a:pPr indent="457200"/>
            <a:r>
              <a:rPr lang="zh-CN" altLang="en-US" sz="2400" dirty="0"/>
              <a:t>Moreover,our design realize the secondary utilization of water resources ,which improve efficiency and save costs</a:t>
            </a:r>
            <a:r>
              <a:rPr lang="en-US" altLang="zh-CN" sz="2400" dirty="0"/>
              <a:t>.</a:t>
            </a:r>
            <a:endParaRPr lang="en-US" altLang="zh-CN" sz="2400" dirty="0"/>
          </a:p>
        </p:txBody>
      </p:sp>
      <p:sp>
        <p:nvSpPr>
          <p:cNvPr id="6" name="文本框 5"/>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王月姮 </a:t>
            </a:r>
            <a:r>
              <a:rPr lang="en-US" altLang="zh-CN" b="1" dirty="0">
                <a:solidFill>
                  <a:schemeClr val="tx2"/>
                </a:solidFill>
              </a:rPr>
              <a:t>Lin</a:t>
            </a:r>
            <a:endParaRPr lang="en-US" altLang="zh-CN" b="1" dirty="0">
              <a:solidFill>
                <a:schemeClr val="tx2"/>
              </a:solidFill>
            </a:endParaRPr>
          </a:p>
        </p:txBody>
      </p:sp>
    </p:spTree>
    <p:custDataLst>
      <p:tags r:id="rId2"/>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叶子"/>
          <p:cNvPicPr>
            <a:picLocks noChangeAspect="1"/>
          </p:cNvPicPr>
          <p:nvPr/>
        </p:nvPicPr>
        <p:blipFill>
          <a:blip r:embed="rId1"/>
          <a:stretch>
            <a:fillRect/>
          </a:stretch>
        </p:blipFill>
        <p:spPr>
          <a:xfrm>
            <a:off x="88900" y="4235450"/>
            <a:ext cx="1905000" cy="1905000"/>
          </a:xfrm>
          <a:prstGeom prst="rect">
            <a:avLst/>
          </a:prstGeom>
        </p:spPr>
      </p:pic>
      <p:sp>
        <p:nvSpPr>
          <p:cNvPr id="10" name="文本框 9"/>
          <p:cNvSpPr txBox="1"/>
          <p:nvPr/>
        </p:nvSpPr>
        <p:spPr>
          <a:xfrm>
            <a:off x="941070" y="2113915"/>
            <a:ext cx="9988550" cy="1266825"/>
          </a:xfrm>
          <a:prstGeom prst="rect">
            <a:avLst/>
          </a:prstGeom>
          <a:noFill/>
        </p:spPr>
        <p:txBody>
          <a:bodyPr wrap="square" rtlCol="0">
            <a:noAutofit/>
          </a:bodyPr>
          <a:lstStyle/>
          <a:p>
            <a:pPr algn="ctr"/>
            <a:r>
              <a:rPr lang="en-US" altLang="zh-CN" sz="7200" b="1" spc="300" dirty="0">
                <a:solidFill>
                  <a:srgbClr val="304F4E"/>
                </a:solidFill>
                <a:latin typeface="思源黑体 CN Heavy" panose="020B0A00000000000000" charset="-122"/>
                <a:ea typeface="思源黑体 CN Heavy" panose="020B0A00000000000000" charset="-122"/>
                <a:cs typeface="+mn-ea"/>
                <a:sym typeface="+mn-lt"/>
              </a:rPr>
              <a:t>6.3</a:t>
            </a:r>
            <a:endParaRPr lang="en-US" altLang="zh-CN" sz="7200" b="1" spc="300" dirty="0">
              <a:solidFill>
                <a:srgbClr val="304F4E"/>
              </a:solidFill>
              <a:latin typeface="思源黑体 CN Heavy" panose="020B0A00000000000000" charset="-122"/>
              <a:ea typeface="思源黑体 CN Heavy" panose="020B0A00000000000000" charset="-122"/>
              <a:cs typeface="+mn-ea"/>
              <a:sym typeface="+mn-lt"/>
            </a:endParaRPr>
          </a:p>
          <a:p>
            <a:pPr algn="ctr">
              <a:lnSpc>
                <a:spcPct val="60000"/>
              </a:lnSpc>
            </a:pPr>
            <a:r>
              <a:rPr lang="en-US" altLang="zh-CN" sz="7200" b="1" spc="300" dirty="0">
                <a:solidFill>
                  <a:srgbClr val="304F4E"/>
                </a:solidFill>
                <a:latin typeface="思源黑体 CN Heavy" panose="020B0A00000000000000" charset="-122"/>
                <a:ea typeface="思源黑体 CN Heavy" panose="020B0A00000000000000" charset="-122"/>
                <a:cs typeface="+mn-ea"/>
                <a:sym typeface="+mn-lt"/>
              </a:rPr>
              <a:t> </a:t>
            </a:r>
            <a:r>
              <a:rPr lang="en-US" altLang="zh-CN" sz="2800" b="1" spc="300" dirty="0">
                <a:solidFill>
                  <a:srgbClr val="304F4E"/>
                </a:solidFill>
                <a:latin typeface="微软雅黑" panose="020B0503020204020204" charset="-122"/>
                <a:ea typeface="微软雅黑" panose="020B0503020204020204" charset="-122"/>
                <a:cs typeface="+mn-ea"/>
                <a:sym typeface="+mn-lt"/>
              </a:rPr>
              <a:t>How will the client,community and other stakeholders be engaged in the project?</a:t>
            </a:r>
            <a:r>
              <a:rPr lang="en-US" altLang="zh-CN" sz="7200" b="1" spc="300" dirty="0">
                <a:solidFill>
                  <a:srgbClr val="304F4E"/>
                </a:solidFill>
                <a:latin typeface="思源黑体 CN Heavy" panose="020B0A00000000000000" charset="-122"/>
                <a:ea typeface="思源黑体 CN Heavy" panose="020B0A00000000000000" charset="-122"/>
                <a:cs typeface="+mn-ea"/>
                <a:sym typeface="+mn-lt"/>
              </a:rPr>
              <a:t> </a:t>
            </a:r>
            <a:endParaRPr lang="en-US" altLang="zh-CN" sz="7200" b="1" spc="300" dirty="0">
              <a:solidFill>
                <a:srgbClr val="304F4E"/>
              </a:solidFill>
              <a:latin typeface="思源黑体 CN Heavy" panose="020B0A00000000000000" charset="-122"/>
              <a:ea typeface="思源黑体 CN Heavy" panose="020B0A00000000000000" charset="-122"/>
              <a:cs typeface="+mn-ea"/>
              <a:sym typeface="+mn-lt"/>
            </a:endParaRPr>
          </a:p>
        </p:txBody>
      </p:sp>
      <p:sp>
        <p:nvSpPr>
          <p:cNvPr id="4" name="文本框 3"/>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王月姮 </a:t>
            </a:r>
            <a:r>
              <a:rPr lang="en-US" altLang="zh-CN" b="1" dirty="0">
                <a:solidFill>
                  <a:schemeClr val="tx2"/>
                </a:solidFill>
              </a:rPr>
              <a:t>Lin</a:t>
            </a:r>
            <a:endParaRPr lang="en-US" altLang="zh-CN" b="1" dirty="0">
              <a:solidFill>
                <a:schemeClr val="tx2"/>
              </a:solidFill>
            </a:endParaRPr>
          </a:p>
        </p:txBody>
      </p:sp>
    </p:spTree>
    <p:custDataLst>
      <p:tags r:id="rId2"/>
    </p:custDataLst>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幻灯片1.3"/>
          <p:cNvPicPr>
            <a:picLocks noChangeAspect="1"/>
          </p:cNvPicPr>
          <p:nvPr/>
        </p:nvPicPr>
        <p:blipFill>
          <a:blip r:embed="rId1"/>
          <a:stretch>
            <a:fillRect/>
          </a:stretch>
        </p:blipFill>
        <p:spPr>
          <a:xfrm flipH="1">
            <a:off x="1270" y="-635"/>
            <a:ext cx="12192000" cy="6858635"/>
          </a:xfrm>
          <a:prstGeom prst="rect">
            <a:avLst/>
          </a:prstGeom>
        </p:spPr>
      </p:pic>
      <p:grpSp>
        <p:nvGrpSpPr>
          <p:cNvPr id="8" name="组合 7"/>
          <p:cNvGrpSpPr/>
          <p:nvPr/>
        </p:nvGrpSpPr>
        <p:grpSpPr>
          <a:xfrm>
            <a:off x="3065145" y="335915"/>
            <a:ext cx="5335905" cy="1129665"/>
            <a:chOff x="4729" y="599"/>
            <a:chExt cx="8403" cy="1779"/>
          </a:xfrm>
        </p:grpSpPr>
        <p:pic>
          <p:nvPicPr>
            <p:cNvPr id="9" name="图片 8" descr="幻灯片1.4"/>
            <p:cNvPicPr>
              <a:picLocks noChangeAspect="1"/>
            </p:cNvPicPr>
            <p:nvPr/>
          </p:nvPicPr>
          <p:blipFill>
            <a:blip r:embed="rId2"/>
            <a:srcRect l="41754" t="34500" r="34524"/>
            <a:stretch>
              <a:fillRect/>
            </a:stretch>
          </p:blipFill>
          <p:spPr>
            <a:xfrm flipH="1">
              <a:off x="4729" y="599"/>
              <a:ext cx="1647" cy="1779"/>
            </a:xfrm>
            <a:prstGeom prst="rect">
              <a:avLst/>
            </a:prstGeom>
          </p:spPr>
        </p:pic>
        <p:pic>
          <p:nvPicPr>
            <p:cNvPr id="10" name="图片 9" descr="幻灯片1.4"/>
            <p:cNvPicPr>
              <a:picLocks noChangeAspect="1"/>
            </p:cNvPicPr>
            <p:nvPr/>
          </p:nvPicPr>
          <p:blipFill>
            <a:blip r:embed="rId2"/>
            <a:srcRect l="50842" t="40538" r="35647"/>
            <a:stretch>
              <a:fillRect/>
            </a:stretch>
          </p:blipFill>
          <p:spPr>
            <a:xfrm rot="900000">
              <a:off x="12701" y="1117"/>
              <a:ext cx="431" cy="743"/>
            </a:xfrm>
            <a:prstGeom prst="rect">
              <a:avLst/>
            </a:prstGeom>
          </p:spPr>
        </p:pic>
      </p:grpSp>
      <p:grpSp>
        <p:nvGrpSpPr>
          <p:cNvPr id="25" name="组合 24"/>
          <p:cNvGrpSpPr/>
          <p:nvPr/>
        </p:nvGrpSpPr>
        <p:grpSpPr>
          <a:xfrm>
            <a:off x="4150360" y="1820777"/>
            <a:ext cx="3460115" cy="4484773"/>
            <a:chOff x="6313" y="2774"/>
            <a:chExt cx="5449" cy="7063"/>
          </a:xfrm>
        </p:grpSpPr>
        <p:grpSp>
          <p:nvGrpSpPr>
            <p:cNvPr id="7" name="组合 6"/>
            <p:cNvGrpSpPr/>
            <p:nvPr/>
          </p:nvGrpSpPr>
          <p:grpSpPr>
            <a:xfrm>
              <a:off x="6508" y="2774"/>
              <a:ext cx="5031" cy="7063"/>
              <a:chOff x="5599" y="1362"/>
              <a:chExt cx="3774" cy="5298"/>
            </a:xfrm>
          </p:grpSpPr>
          <p:sp>
            <p:nvSpPr>
              <p:cNvPr id="4" name="圆角矩形 3"/>
              <p:cNvSpPr/>
              <p:nvPr/>
            </p:nvSpPr>
            <p:spPr>
              <a:xfrm>
                <a:off x="5599" y="1994"/>
                <a:ext cx="3774" cy="466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椭圆 4"/>
              <p:cNvSpPr/>
              <p:nvPr/>
            </p:nvSpPr>
            <p:spPr>
              <a:xfrm>
                <a:off x="7019" y="1362"/>
                <a:ext cx="934" cy="934"/>
              </a:xfrm>
              <a:prstGeom prst="ellipse">
                <a:avLst/>
              </a:prstGeom>
              <a:solidFill>
                <a:srgbClr val="304F4E"/>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6" name="图片 5" descr="21548065"/>
              <p:cNvPicPr>
                <a:picLocks noChangeAspect="1"/>
              </p:cNvPicPr>
              <p:nvPr/>
            </p:nvPicPr>
            <p:blipFill>
              <a:blip r:embed="rId3"/>
              <a:stretch>
                <a:fillRect/>
              </a:stretch>
            </p:blipFill>
            <p:spPr>
              <a:xfrm>
                <a:off x="7198" y="1549"/>
                <a:ext cx="560" cy="560"/>
              </a:xfrm>
              <a:prstGeom prst="rect">
                <a:avLst/>
              </a:prstGeom>
            </p:spPr>
          </p:pic>
        </p:grpSp>
        <p:grpSp>
          <p:nvGrpSpPr>
            <p:cNvPr id="11" name="组合 10"/>
            <p:cNvGrpSpPr/>
            <p:nvPr/>
          </p:nvGrpSpPr>
          <p:grpSpPr>
            <a:xfrm>
              <a:off x="6313" y="4019"/>
              <a:ext cx="5449" cy="5817"/>
              <a:chOff x="5442" y="2295"/>
              <a:chExt cx="4087" cy="4363"/>
            </a:xfrm>
          </p:grpSpPr>
          <p:sp>
            <p:nvSpPr>
              <p:cNvPr id="21" name="文本框 20"/>
              <p:cNvSpPr txBox="1"/>
              <p:nvPr/>
            </p:nvSpPr>
            <p:spPr>
              <a:xfrm>
                <a:off x="5442" y="2295"/>
                <a:ext cx="4087" cy="544"/>
              </a:xfrm>
              <a:prstGeom prst="rect">
                <a:avLst/>
              </a:prstGeom>
              <a:noFill/>
            </p:spPr>
            <p:txBody>
              <a:bodyPr wrap="square" rtlCol="0">
                <a:spAutoFit/>
              </a:bodyPr>
              <a:lstStyle/>
              <a:p>
                <a:pPr algn="ctr"/>
                <a:r>
                  <a:rPr lang="zh-CN" altLang="en-US" sz="2400" spc="300" dirty="0">
                    <a:solidFill>
                      <a:srgbClr val="304F4E"/>
                    </a:solidFill>
                    <a:ea typeface="思源黑体 CN Heavy" panose="020B0A00000000000000" charset="-122"/>
                    <a:cs typeface="+mn-ea"/>
                  </a:rPr>
                  <a:t>For local peopl</a:t>
                </a:r>
                <a:r>
                  <a:rPr lang="en-US" altLang="zh-CN" sz="2400" spc="300" dirty="0">
                    <a:solidFill>
                      <a:srgbClr val="304F4E"/>
                    </a:solidFill>
                    <a:ea typeface="思源黑体 CN Heavy" panose="020B0A00000000000000" charset="-122"/>
                    <a:cs typeface="+mn-ea"/>
                  </a:rPr>
                  <a:t>e</a:t>
                </a:r>
                <a:endParaRPr lang="en-US" altLang="zh-CN" sz="2400" spc="300" dirty="0">
                  <a:solidFill>
                    <a:srgbClr val="304F4E"/>
                  </a:solidFill>
                  <a:ea typeface="思源黑体 CN Heavy" panose="020B0A00000000000000" charset="-122"/>
                  <a:cs typeface="+mn-ea"/>
                </a:endParaRPr>
              </a:p>
            </p:txBody>
          </p:sp>
          <p:sp>
            <p:nvSpPr>
              <p:cNvPr id="22" name="文本框 21"/>
              <p:cNvSpPr txBox="1"/>
              <p:nvPr/>
            </p:nvSpPr>
            <p:spPr>
              <a:xfrm>
                <a:off x="5870" y="2733"/>
                <a:ext cx="3401" cy="3925"/>
              </a:xfrm>
              <a:prstGeom prst="rect">
                <a:avLst/>
              </a:prstGeom>
              <a:noFill/>
            </p:spPr>
            <p:txBody>
              <a:bodyPr wrap="square" rtlCol="0">
                <a:spAutoFit/>
              </a:bodyPr>
              <a:lstStyle/>
              <a:p>
                <a:pPr algn="l" fontAlgn="base">
                  <a:lnSpc>
                    <a:spcPct val="150000"/>
                  </a:lnSpc>
                  <a:buClrTx/>
                  <a:buSzTx/>
                  <a:buFontTx/>
                  <a:defRPr/>
                </a:pPr>
                <a:r>
                  <a:rPr lang="zh-CN" altLang="en-US" sz="1400" kern="0" noProof="0" dirty="0">
                    <a:ln>
                      <a:noFill/>
                    </a:ln>
                    <a:solidFill>
                      <a:srgbClr val="585455"/>
                    </a:solidFill>
                    <a:effectLst/>
                    <a:uLnTx/>
                    <a:uFillTx/>
                    <a:latin typeface="+mj-ea"/>
                    <a:ea typeface="+mj-ea"/>
                    <a:cs typeface="+mj-ea"/>
                  </a:rPr>
                  <a:t>The local people can be participated in this project as the simple labour.Moreover,the local people  actively responded to the work of the government, took the initiative to join the propaganda team, expanded the influence of the project, and enhanced the public's conviction of </a:t>
                </a:r>
                <a:r>
                  <a:rPr lang="en-US" altLang="zh-CN" sz="1400" kern="0" noProof="0" dirty="0">
                    <a:ln>
                      <a:noFill/>
                    </a:ln>
                    <a:solidFill>
                      <a:srgbClr val="585455"/>
                    </a:solidFill>
                    <a:effectLst/>
                    <a:uLnTx/>
                    <a:uFillTx/>
                    <a:latin typeface="+mj-ea"/>
                    <a:ea typeface="+mj-ea"/>
                    <a:cs typeface="+mj-ea"/>
                  </a:rPr>
                  <a:t>it.</a:t>
                </a:r>
                <a:endParaRPr lang="en-US" altLang="zh-CN" sz="1400" kern="0" noProof="0" dirty="0">
                  <a:ln>
                    <a:noFill/>
                  </a:ln>
                  <a:solidFill>
                    <a:srgbClr val="585455"/>
                  </a:solidFill>
                  <a:effectLst/>
                  <a:uLnTx/>
                  <a:uFillTx/>
                  <a:latin typeface="+mj-ea"/>
                  <a:ea typeface="+mj-ea"/>
                  <a:cs typeface="+mj-ea"/>
                </a:endParaRPr>
              </a:p>
            </p:txBody>
          </p:sp>
        </p:grpSp>
      </p:grpSp>
      <p:grpSp>
        <p:nvGrpSpPr>
          <p:cNvPr id="26" name="组合 25"/>
          <p:cNvGrpSpPr/>
          <p:nvPr/>
        </p:nvGrpSpPr>
        <p:grpSpPr>
          <a:xfrm>
            <a:off x="7610049" y="1820777"/>
            <a:ext cx="3460115" cy="4573181"/>
            <a:chOff x="11910" y="2792"/>
            <a:chExt cx="5449" cy="7202"/>
          </a:xfrm>
        </p:grpSpPr>
        <p:grpSp>
          <p:nvGrpSpPr>
            <p:cNvPr id="14" name="组合 13"/>
            <p:cNvGrpSpPr/>
            <p:nvPr/>
          </p:nvGrpSpPr>
          <p:grpSpPr>
            <a:xfrm>
              <a:off x="12043" y="2792"/>
              <a:ext cx="5031" cy="7063"/>
              <a:chOff x="5599" y="1362"/>
              <a:chExt cx="3774" cy="5298"/>
            </a:xfrm>
          </p:grpSpPr>
          <p:sp>
            <p:nvSpPr>
              <p:cNvPr id="15" name="圆角矩形 14"/>
              <p:cNvSpPr/>
              <p:nvPr/>
            </p:nvSpPr>
            <p:spPr>
              <a:xfrm>
                <a:off x="5599" y="1994"/>
                <a:ext cx="3774" cy="466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7043" y="1362"/>
                <a:ext cx="934" cy="934"/>
              </a:xfrm>
              <a:prstGeom prst="ellipse">
                <a:avLst/>
              </a:prstGeom>
              <a:solidFill>
                <a:srgbClr val="304F4E"/>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7" name="图片 16" descr="21548065"/>
              <p:cNvPicPr>
                <a:picLocks noChangeAspect="1"/>
              </p:cNvPicPr>
              <p:nvPr/>
            </p:nvPicPr>
            <p:blipFill>
              <a:blip r:embed="rId3"/>
              <a:stretch>
                <a:fillRect/>
              </a:stretch>
            </p:blipFill>
            <p:spPr>
              <a:xfrm>
                <a:off x="7206" y="1549"/>
                <a:ext cx="560" cy="560"/>
              </a:xfrm>
              <a:prstGeom prst="rect">
                <a:avLst/>
              </a:prstGeom>
            </p:spPr>
          </p:pic>
        </p:grpSp>
        <p:grpSp>
          <p:nvGrpSpPr>
            <p:cNvPr id="13" name="组合 12"/>
            <p:cNvGrpSpPr/>
            <p:nvPr/>
          </p:nvGrpSpPr>
          <p:grpSpPr>
            <a:xfrm>
              <a:off x="11910" y="4038"/>
              <a:ext cx="5449" cy="5957"/>
              <a:chOff x="5500" y="2309"/>
              <a:chExt cx="4087" cy="4468"/>
            </a:xfrm>
          </p:grpSpPr>
          <p:sp>
            <p:nvSpPr>
              <p:cNvPr id="19" name="文本框 18"/>
              <p:cNvSpPr txBox="1"/>
              <p:nvPr/>
            </p:nvSpPr>
            <p:spPr>
              <a:xfrm>
                <a:off x="5500" y="2309"/>
                <a:ext cx="4087" cy="545"/>
              </a:xfrm>
              <a:prstGeom prst="rect">
                <a:avLst/>
              </a:prstGeom>
              <a:noFill/>
            </p:spPr>
            <p:txBody>
              <a:bodyPr wrap="square" rtlCol="0">
                <a:spAutoFit/>
              </a:bodyPr>
              <a:lstStyle/>
              <a:p>
                <a:pPr algn="ctr"/>
                <a:r>
                  <a:rPr lang="zh-CN" altLang="en-US" sz="2400" spc="300" dirty="0">
                    <a:solidFill>
                      <a:srgbClr val="304F4E"/>
                    </a:solidFill>
                    <a:ea typeface="思源黑体 CN Heavy" panose="020B0A00000000000000" charset="-122"/>
                    <a:cs typeface="+mn-ea"/>
                  </a:rPr>
                  <a:t>For company</a:t>
                </a:r>
                <a:endParaRPr lang="zh-CN" altLang="en-US" sz="2400" spc="300" dirty="0">
                  <a:solidFill>
                    <a:srgbClr val="304F4E"/>
                  </a:solidFill>
                  <a:ea typeface="思源黑体 CN Heavy" panose="020B0A00000000000000" charset="-122"/>
                  <a:cs typeface="+mn-ea"/>
                </a:endParaRPr>
              </a:p>
            </p:txBody>
          </p:sp>
          <p:sp>
            <p:nvSpPr>
              <p:cNvPr id="20" name="文本框 19"/>
              <p:cNvSpPr txBox="1"/>
              <p:nvPr/>
            </p:nvSpPr>
            <p:spPr>
              <a:xfrm>
                <a:off x="5921" y="2852"/>
                <a:ext cx="3205" cy="3925"/>
              </a:xfrm>
              <a:prstGeom prst="rect">
                <a:avLst/>
              </a:prstGeom>
              <a:noFill/>
            </p:spPr>
            <p:txBody>
              <a:bodyPr wrap="square" rtlCol="0">
                <a:spAutoFit/>
              </a:bodyPr>
              <a:lstStyle/>
              <a:p>
                <a:pPr algn="l" fontAlgn="base">
                  <a:lnSpc>
                    <a:spcPct val="150000"/>
                  </a:lnSpc>
                  <a:buClrTx/>
                  <a:buSzTx/>
                  <a:buFontTx/>
                  <a:defRPr/>
                </a:pPr>
                <a:r>
                  <a:rPr lang="zh-CN" altLang="en-US" sz="1400" kern="0" noProof="0" dirty="0">
                    <a:ln>
                      <a:noFill/>
                    </a:ln>
                    <a:solidFill>
                      <a:srgbClr val="585455"/>
                    </a:solidFill>
                    <a:effectLst/>
                    <a:uLnTx/>
                    <a:uFillTx/>
                    <a:latin typeface="+mj-ea"/>
                    <a:ea typeface="+mj-ea"/>
                    <a:cs typeface="+mj-ea"/>
                  </a:rPr>
                  <a:t>The company need to conduct comprehensive and systematic surveys to gain a deeper and more systematic understanding of Cape York's human geography.And the company also evaluate and improve the project so that it can be carried out successfully.</a:t>
                </a:r>
                <a:endParaRPr lang="zh-CN" altLang="en-US" sz="1400" kern="0" noProof="0" dirty="0">
                  <a:ln>
                    <a:noFill/>
                  </a:ln>
                  <a:solidFill>
                    <a:srgbClr val="585455"/>
                  </a:solidFill>
                  <a:effectLst/>
                  <a:uLnTx/>
                  <a:uFillTx/>
                  <a:latin typeface="+mj-ea"/>
                  <a:ea typeface="+mj-ea"/>
                  <a:cs typeface="+mj-ea"/>
                </a:endParaRPr>
              </a:p>
            </p:txBody>
          </p:sp>
        </p:grpSp>
      </p:grpSp>
      <p:grpSp>
        <p:nvGrpSpPr>
          <p:cNvPr id="3" name="组合 2"/>
          <p:cNvGrpSpPr/>
          <p:nvPr/>
        </p:nvGrpSpPr>
        <p:grpSpPr>
          <a:xfrm>
            <a:off x="737447" y="1820777"/>
            <a:ext cx="3460115" cy="4484773"/>
            <a:chOff x="6296" y="2774"/>
            <a:chExt cx="5449" cy="7063"/>
          </a:xfrm>
        </p:grpSpPr>
        <p:grpSp>
          <p:nvGrpSpPr>
            <p:cNvPr id="12" name="组合 11"/>
            <p:cNvGrpSpPr/>
            <p:nvPr/>
          </p:nvGrpSpPr>
          <p:grpSpPr>
            <a:xfrm>
              <a:off x="6508" y="2774"/>
              <a:ext cx="5031" cy="7063"/>
              <a:chOff x="5599" y="1362"/>
              <a:chExt cx="3774" cy="5298"/>
            </a:xfrm>
          </p:grpSpPr>
          <p:sp>
            <p:nvSpPr>
              <p:cNvPr id="23" name="圆角矩形 22"/>
              <p:cNvSpPr/>
              <p:nvPr/>
            </p:nvSpPr>
            <p:spPr>
              <a:xfrm>
                <a:off x="5599" y="1994"/>
                <a:ext cx="3774" cy="466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椭圆 26"/>
              <p:cNvSpPr/>
              <p:nvPr/>
            </p:nvSpPr>
            <p:spPr>
              <a:xfrm>
                <a:off x="7027" y="1362"/>
                <a:ext cx="934" cy="934"/>
              </a:xfrm>
              <a:prstGeom prst="ellipse">
                <a:avLst/>
              </a:prstGeom>
              <a:solidFill>
                <a:srgbClr val="304F4E"/>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8" name="图片 27" descr="21548065"/>
              <p:cNvPicPr>
                <a:picLocks noChangeAspect="1"/>
              </p:cNvPicPr>
              <p:nvPr/>
            </p:nvPicPr>
            <p:blipFill>
              <a:blip r:embed="rId3"/>
              <a:stretch>
                <a:fillRect/>
              </a:stretch>
            </p:blipFill>
            <p:spPr>
              <a:xfrm>
                <a:off x="7214" y="1549"/>
                <a:ext cx="560" cy="560"/>
              </a:xfrm>
              <a:prstGeom prst="rect">
                <a:avLst/>
              </a:prstGeom>
            </p:spPr>
          </p:pic>
        </p:grpSp>
        <p:grpSp>
          <p:nvGrpSpPr>
            <p:cNvPr id="29" name="组合 28"/>
            <p:cNvGrpSpPr/>
            <p:nvPr/>
          </p:nvGrpSpPr>
          <p:grpSpPr>
            <a:xfrm>
              <a:off x="6296" y="4058"/>
              <a:ext cx="5449" cy="4370"/>
              <a:chOff x="5429" y="2325"/>
              <a:chExt cx="4087" cy="3278"/>
            </a:xfrm>
          </p:grpSpPr>
          <p:sp>
            <p:nvSpPr>
              <p:cNvPr id="30" name="文本框 29"/>
              <p:cNvSpPr txBox="1"/>
              <p:nvPr/>
            </p:nvSpPr>
            <p:spPr>
              <a:xfrm>
                <a:off x="5429" y="2325"/>
                <a:ext cx="4087" cy="545"/>
              </a:xfrm>
              <a:prstGeom prst="rect">
                <a:avLst/>
              </a:prstGeom>
              <a:noFill/>
            </p:spPr>
            <p:txBody>
              <a:bodyPr wrap="square" rtlCol="0">
                <a:spAutoFit/>
              </a:bodyPr>
              <a:lstStyle/>
              <a:p>
                <a:pPr algn="ctr"/>
                <a:r>
                  <a:rPr lang="zh-CN" altLang="en-US" sz="2400" spc="300" dirty="0">
                    <a:solidFill>
                      <a:srgbClr val="304F4E"/>
                    </a:solidFill>
                    <a:latin typeface="思源黑体 CN Heavy" panose="020B0A00000000000000" charset="-122"/>
                    <a:ea typeface="思源黑体 CN Heavy" panose="020B0A00000000000000" charset="-122"/>
                    <a:cs typeface="+mn-ea"/>
                  </a:rPr>
                  <a:t>For government</a:t>
                </a:r>
                <a:endParaRPr lang="zh-CN" altLang="en-US" sz="2400" spc="300" dirty="0">
                  <a:solidFill>
                    <a:srgbClr val="304F4E"/>
                  </a:solidFill>
                  <a:latin typeface="思源黑体 CN Heavy" panose="020B0A00000000000000" charset="-122"/>
                  <a:ea typeface="思源黑体 CN Heavy" panose="020B0A00000000000000" charset="-122"/>
                  <a:cs typeface="+mn-ea"/>
                </a:endParaRPr>
              </a:p>
            </p:txBody>
          </p:sp>
          <p:sp>
            <p:nvSpPr>
              <p:cNvPr id="31" name="文本框 30"/>
              <p:cNvSpPr txBox="1"/>
              <p:nvPr/>
            </p:nvSpPr>
            <p:spPr>
              <a:xfrm>
                <a:off x="5835" y="2899"/>
                <a:ext cx="3236" cy="2704"/>
              </a:xfrm>
              <a:prstGeom prst="rect">
                <a:avLst/>
              </a:prstGeom>
              <a:noFill/>
            </p:spPr>
            <p:txBody>
              <a:bodyPr wrap="square" rtlCol="0">
                <a:spAutoFit/>
              </a:bodyPr>
              <a:lstStyle/>
              <a:p>
                <a:pPr algn="l" fontAlgn="base">
                  <a:lnSpc>
                    <a:spcPct val="150000"/>
                  </a:lnSpc>
                  <a:buClrTx/>
                  <a:buSzTx/>
                  <a:buFontTx/>
                  <a:defRPr/>
                </a:pPr>
                <a:r>
                  <a:rPr lang="zh-CN" altLang="en-US" sz="1400" kern="0" noProof="0" dirty="0">
                    <a:ln>
                      <a:noFill/>
                    </a:ln>
                    <a:solidFill>
                      <a:srgbClr val="585455"/>
                    </a:solidFill>
                    <a:effectLst/>
                    <a:uLnTx/>
                    <a:uFillTx/>
                    <a:latin typeface="+mj-ea"/>
                    <a:ea typeface="+mj-ea"/>
                    <a:cs typeface="+mj-ea"/>
                  </a:rPr>
                  <a:t>The government acts as the bridge to communicate with local people,The government strengthened publicity to help the masses actively accept the implementation of new projects.</a:t>
                </a:r>
                <a:endParaRPr lang="zh-CN" altLang="en-US" sz="1400" kern="0" noProof="0" dirty="0">
                  <a:ln>
                    <a:noFill/>
                  </a:ln>
                  <a:solidFill>
                    <a:srgbClr val="585455"/>
                  </a:solidFill>
                  <a:effectLst/>
                  <a:uLnTx/>
                  <a:uFillTx/>
                  <a:latin typeface="+mj-ea"/>
                  <a:ea typeface="+mj-ea"/>
                  <a:cs typeface="+mj-ea"/>
                </a:endParaRPr>
              </a:p>
            </p:txBody>
          </p:sp>
        </p:grpSp>
      </p:grpSp>
      <p:sp>
        <p:nvSpPr>
          <p:cNvPr id="32" name="文本框 31"/>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王月姮 </a:t>
            </a:r>
            <a:r>
              <a:rPr lang="en-US" altLang="zh-CN" b="1" dirty="0">
                <a:solidFill>
                  <a:schemeClr val="tx2"/>
                </a:solidFill>
              </a:rPr>
              <a:t>Lin</a:t>
            </a:r>
            <a:endParaRPr lang="en-US" altLang="zh-CN" b="1" dirty="0">
              <a:solidFill>
                <a:schemeClr val="tx2"/>
              </a:solidFill>
            </a:endParaRPr>
          </a:p>
        </p:txBody>
      </p:sp>
    </p:spTree>
    <p:custDataLst>
      <p:tags r:id="rId4"/>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randombar(horizontal)">
                                      <p:cBhvr>
                                        <p:cTn id="11" dur="500"/>
                                        <p:tgtEl>
                                          <p:spTgt spid="26"/>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658620" y="1955800"/>
            <a:ext cx="9429115" cy="2227580"/>
          </a:xfrm>
          <a:prstGeom prst="rect">
            <a:avLst/>
          </a:prstGeom>
          <a:noFill/>
        </p:spPr>
        <p:txBody>
          <a:bodyPr wrap="square" rtlCol="0">
            <a:noAutofit/>
          </a:bodyPr>
          <a:lstStyle/>
          <a:p>
            <a:pPr algn="ctr">
              <a:lnSpc>
                <a:spcPct val="120000"/>
              </a:lnSpc>
            </a:pPr>
            <a:r>
              <a:rPr lang="en-US" altLang="zh-CN" sz="7200" b="1" spc="300" dirty="0">
                <a:solidFill>
                  <a:srgbClr val="304F4E"/>
                </a:solidFill>
                <a:ea typeface="思源黑体 CN Heavy" panose="020B0A00000000000000" charset="-122"/>
                <a:cs typeface="+mn-ea"/>
                <a:sym typeface="+mn-lt"/>
              </a:rPr>
              <a:t>6.4 </a:t>
            </a:r>
            <a:endParaRPr lang="en-US" altLang="zh-CN" sz="7200" b="1" spc="300" dirty="0">
              <a:solidFill>
                <a:srgbClr val="304F4E"/>
              </a:solidFill>
              <a:ea typeface="思源黑体 CN Heavy" panose="020B0A00000000000000" charset="-122"/>
              <a:cs typeface="+mn-ea"/>
              <a:sym typeface="+mn-lt"/>
            </a:endParaRPr>
          </a:p>
          <a:p>
            <a:pPr algn="ctr">
              <a:lnSpc>
                <a:spcPct val="120000"/>
              </a:lnSpc>
            </a:pPr>
            <a:r>
              <a:rPr lang="en-US" altLang="zh-CN" sz="3600" b="1" spc="300" dirty="0">
                <a:solidFill>
                  <a:srgbClr val="749761"/>
                </a:solidFill>
                <a:latin typeface="微软雅黑" panose="020B0503020204020204" charset="-122"/>
                <a:ea typeface="微软雅黑" panose="020B0503020204020204" charset="-122"/>
                <a:cs typeface="+mn-ea"/>
                <a:sym typeface="+mn-lt"/>
              </a:rPr>
              <a:t> </a:t>
            </a:r>
            <a:r>
              <a:rPr lang="en-US" altLang="zh-CN" sz="2800" b="1" spc="300" dirty="0">
                <a:solidFill>
                  <a:srgbClr val="304F4E"/>
                </a:solidFill>
                <a:latin typeface="微软雅黑" panose="020B0503020204020204" charset="-122"/>
                <a:ea typeface="微软雅黑" panose="020B0503020204020204" charset="-122"/>
                <a:cs typeface="+mn-ea"/>
                <a:sym typeface="+mn-lt"/>
              </a:rPr>
              <a:t>Strengths/weaknesses</a:t>
            </a:r>
            <a:endParaRPr lang="en-US" altLang="zh-CN" sz="2800" b="1" spc="300" dirty="0">
              <a:solidFill>
                <a:srgbClr val="304F4E"/>
              </a:solidFill>
              <a:latin typeface="微软雅黑" panose="020B0503020204020204" charset="-122"/>
              <a:ea typeface="微软雅黑" panose="020B0503020204020204" charset="-122"/>
              <a:cs typeface="+mn-ea"/>
              <a:sym typeface="+mn-lt"/>
            </a:endParaRPr>
          </a:p>
        </p:txBody>
      </p:sp>
      <p:sp>
        <p:nvSpPr>
          <p:cNvPr id="3" name="文本框 2"/>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王月姮 </a:t>
            </a:r>
            <a:r>
              <a:rPr lang="en-US" altLang="zh-CN" b="1" dirty="0">
                <a:solidFill>
                  <a:schemeClr val="tx2"/>
                </a:solidFill>
              </a:rPr>
              <a:t>Lin</a:t>
            </a:r>
            <a:endParaRPr lang="en-US" altLang="zh-CN" b="1" dirty="0">
              <a:solidFill>
                <a:schemeClr val="tx2"/>
              </a:solidFill>
            </a:endParaRPr>
          </a:p>
        </p:txBody>
      </p:sp>
    </p:spTree>
    <p:custDataLst>
      <p:tags r:id="rId1"/>
    </p:custDataLst>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468755" y="1407160"/>
            <a:ext cx="4370705" cy="5480685"/>
            <a:chOff x="2313" y="2216"/>
            <a:chExt cx="6883" cy="8631"/>
          </a:xfrm>
        </p:grpSpPr>
        <p:sp>
          <p:nvSpPr>
            <p:cNvPr id="10" name="圆角矩形 9"/>
            <p:cNvSpPr/>
            <p:nvPr/>
          </p:nvSpPr>
          <p:spPr>
            <a:xfrm>
              <a:off x="2313" y="4670"/>
              <a:ext cx="6883" cy="6130"/>
            </a:xfrm>
            <a:prstGeom prst="roundRect">
              <a:avLst/>
            </a:prstGeom>
            <a:noFill/>
            <a:ln w="6350">
              <a:solidFill>
                <a:srgbClr val="304F4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2" name="组合 11"/>
            <p:cNvGrpSpPr/>
            <p:nvPr/>
          </p:nvGrpSpPr>
          <p:grpSpPr>
            <a:xfrm>
              <a:off x="3720" y="2216"/>
              <a:ext cx="4070" cy="3391"/>
              <a:chOff x="3720" y="2216"/>
              <a:chExt cx="4070" cy="3391"/>
            </a:xfrm>
          </p:grpSpPr>
          <p:sp>
            <p:nvSpPr>
              <p:cNvPr id="3" name="椭圆 2"/>
              <p:cNvSpPr/>
              <p:nvPr/>
            </p:nvSpPr>
            <p:spPr>
              <a:xfrm>
                <a:off x="3890" y="2216"/>
                <a:ext cx="3520" cy="3391"/>
              </a:xfrm>
              <a:prstGeom prst="ellipse">
                <a:avLst/>
              </a:prstGeom>
              <a:solidFill>
                <a:srgbClr val="749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noFill/>
                </a:endParaRPr>
              </a:p>
            </p:txBody>
          </p:sp>
          <p:sp>
            <p:nvSpPr>
              <p:cNvPr id="8" name="文本框 7"/>
              <p:cNvSpPr txBox="1"/>
              <p:nvPr/>
            </p:nvSpPr>
            <p:spPr>
              <a:xfrm>
                <a:off x="3720" y="3074"/>
                <a:ext cx="4070" cy="1501"/>
              </a:xfrm>
              <a:prstGeom prst="rect">
                <a:avLst/>
              </a:prstGeom>
              <a:noFill/>
            </p:spPr>
            <p:txBody>
              <a:bodyPr wrap="square" rtlCol="0">
                <a:spAutoFit/>
              </a:bodyPr>
              <a:lstStyle/>
              <a:p>
                <a:pPr algn="ctr">
                  <a:lnSpc>
                    <a:spcPct val="100000"/>
                  </a:lnSpc>
                  <a:buClrTx/>
                  <a:buSzTx/>
                  <a:buFontTx/>
                </a:pPr>
                <a:r>
                  <a:rPr lang="zh-CN" altLang="en-US" sz="2800" spc="300" dirty="0">
                    <a:solidFill>
                      <a:schemeClr val="bg1"/>
                    </a:solidFill>
                    <a:latin typeface="思源黑体 CN Heavy" panose="020B0A00000000000000" charset="-122"/>
                    <a:ea typeface="思源黑体 CN Heavy" panose="020B0A00000000000000" charset="-122"/>
                    <a:cs typeface="+mn-ea"/>
                  </a:rPr>
                  <a:t>For materials</a:t>
                </a:r>
                <a:endParaRPr lang="zh-CN" altLang="en-US" sz="2800" spc="300" dirty="0">
                  <a:solidFill>
                    <a:schemeClr val="bg1"/>
                  </a:solidFill>
                  <a:latin typeface="思源黑体 CN Heavy" panose="020B0A00000000000000" charset="-122"/>
                  <a:ea typeface="思源黑体 CN Heavy" panose="020B0A00000000000000" charset="-122"/>
                  <a:cs typeface="+mn-ea"/>
                </a:endParaRPr>
              </a:p>
            </p:txBody>
          </p:sp>
        </p:grpSp>
        <p:sp>
          <p:nvSpPr>
            <p:cNvPr id="9" name="文本框 8"/>
            <p:cNvSpPr txBox="1"/>
            <p:nvPr/>
          </p:nvSpPr>
          <p:spPr>
            <a:xfrm>
              <a:off x="2862" y="5105"/>
              <a:ext cx="6258" cy="5742"/>
            </a:xfrm>
            <a:prstGeom prst="rect">
              <a:avLst/>
            </a:prstGeom>
            <a:noFill/>
          </p:spPr>
          <p:txBody>
            <a:bodyPr wrap="square" rtlCol="0">
              <a:spAutoFit/>
            </a:bodyPr>
            <a:lstStyle/>
            <a:p>
              <a:pPr algn="l" fontAlgn="base">
                <a:lnSpc>
                  <a:spcPct val="150000"/>
                </a:lnSpc>
                <a:buClrTx/>
                <a:buSzTx/>
                <a:buFontTx/>
                <a:defRPr/>
              </a:pPr>
              <a:r>
                <a:rPr lang="zh-CN" altLang="en-US" sz="1400" kern="0" noProof="0" dirty="0">
                  <a:ln>
                    <a:noFill/>
                  </a:ln>
                  <a:solidFill>
                    <a:srgbClr val="585455"/>
                  </a:solidFill>
                  <a:effectLst/>
                  <a:uLnTx/>
                  <a:uFillTx/>
                  <a:latin typeface="+mj-ea"/>
                  <a:ea typeface="+mj-ea"/>
                  <a:cs typeface="+mj-ea"/>
                </a:rPr>
                <a:t>we choose the aluminium alloy as the main building materials.It has light and high strength and strong corrosion resistance,which is appropriate to local environment.And Aluminum alloy is easy to process, shape and weld, can be made into a variety of shapes.So it is widely used in industry.The last,the auminum alloy can be recycled,which is conducive to environmental protection and resource saving.</a:t>
              </a:r>
              <a:endParaRPr lang="zh-CN" altLang="en-US" sz="1400" kern="0" noProof="0" dirty="0">
                <a:ln>
                  <a:noFill/>
                </a:ln>
                <a:solidFill>
                  <a:srgbClr val="585455"/>
                </a:solidFill>
                <a:effectLst/>
                <a:uLnTx/>
                <a:uFillTx/>
                <a:latin typeface="+mj-ea"/>
                <a:ea typeface="+mj-ea"/>
                <a:cs typeface="+mj-ea"/>
              </a:endParaRPr>
            </a:p>
          </p:txBody>
        </p:sp>
      </p:grpSp>
      <p:sp>
        <p:nvSpPr>
          <p:cNvPr id="17" name="圆角矩形 16"/>
          <p:cNvSpPr/>
          <p:nvPr/>
        </p:nvSpPr>
        <p:spPr>
          <a:xfrm>
            <a:off x="6480175" y="3099435"/>
            <a:ext cx="3729355" cy="3169285"/>
          </a:xfrm>
          <a:prstGeom prst="roundRect">
            <a:avLst/>
          </a:prstGeom>
          <a:noFill/>
          <a:ln w="6350">
            <a:solidFill>
              <a:srgbClr val="304F4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3" name="组合 12"/>
          <p:cNvGrpSpPr/>
          <p:nvPr/>
        </p:nvGrpSpPr>
        <p:grpSpPr>
          <a:xfrm>
            <a:off x="6888536" y="1339009"/>
            <a:ext cx="2912110" cy="2221620"/>
            <a:chOff x="7717" y="2259"/>
            <a:chExt cx="4070" cy="3037"/>
          </a:xfrm>
        </p:grpSpPr>
        <p:sp>
          <p:nvSpPr>
            <p:cNvPr id="6" name="椭圆 5"/>
            <p:cNvSpPr/>
            <p:nvPr/>
          </p:nvSpPr>
          <p:spPr>
            <a:xfrm>
              <a:off x="8217" y="2259"/>
              <a:ext cx="3072" cy="3037"/>
            </a:xfrm>
            <a:prstGeom prst="ellipse">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文本框 14"/>
            <p:cNvSpPr txBox="1"/>
            <p:nvPr/>
          </p:nvSpPr>
          <p:spPr>
            <a:xfrm>
              <a:off x="7717" y="3025"/>
              <a:ext cx="4070" cy="1303"/>
            </a:xfrm>
            <a:prstGeom prst="rect">
              <a:avLst/>
            </a:prstGeom>
            <a:noFill/>
          </p:spPr>
          <p:txBody>
            <a:bodyPr wrap="square" rtlCol="0">
              <a:spAutoFit/>
            </a:bodyPr>
            <a:lstStyle/>
            <a:p>
              <a:pPr algn="ctr">
                <a:lnSpc>
                  <a:spcPct val="100000"/>
                </a:lnSpc>
                <a:buClrTx/>
                <a:buSzTx/>
                <a:buFontTx/>
              </a:pPr>
              <a:r>
                <a:rPr lang="zh-CN" altLang="en-US" sz="2800" spc="300" dirty="0">
                  <a:solidFill>
                    <a:schemeClr val="bg1"/>
                  </a:solidFill>
                  <a:latin typeface="思源黑体 CN Heavy" panose="020B0A00000000000000" charset="-122"/>
                  <a:ea typeface="思源黑体 CN Heavy" panose="020B0A00000000000000" charset="-122"/>
                  <a:cs typeface="+mn-ea"/>
                </a:rPr>
                <a:t>For implement</a:t>
              </a:r>
              <a:endParaRPr lang="zh-CN" altLang="en-US" sz="2800" spc="300" dirty="0">
                <a:solidFill>
                  <a:schemeClr val="bg1"/>
                </a:solidFill>
                <a:latin typeface="思源黑体 CN Heavy" panose="020B0A00000000000000" charset="-122"/>
                <a:ea typeface="思源黑体 CN Heavy" panose="020B0A00000000000000" charset="-122"/>
                <a:cs typeface="+mn-ea"/>
              </a:endParaRPr>
            </a:p>
          </p:txBody>
        </p:sp>
      </p:grpSp>
      <p:sp>
        <p:nvSpPr>
          <p:cNvPr id="16" name="文本框 15"/>
          <p:cNvSpPr txBox="1"/>
          <p:nvPr/>
        </p:nvSpPr>
        <p:spPr>
          <a:xfrm>
            <a:off x="6480175" y="3560445"/>
            <a:ext cx="3729355" cy="2353310"/>
          </a:xfrm>
          <a:prstGeom prst="rect">
            <a:avLst/>
          </a:prstGeom>
          <a:noFill/>
        </p:spPr>
        <p:txBody>
          <a:bodyPr wrap="square" rtlCol="0">
            <a:spAutoFit/>
          </a:bodyPr>
          <a:lstStyle/>
          <a:p>
            <a:pPr algn="l" fontAlgn="base">
              <a:lnSpc>
                <a:spcPct val="150000"/>
              </a:lnSpc>
              <a:buClrTx/>
              <a:buSzTx/>
              <a:buFontTx/>
              <a:defRPr/>
            </a:pPr>
            <a:r>
              <a:rPr lang="zh-CN" altLang="en-US" sz="1400" kern="0" noProof="0" dirty="0">
                <a:ln>
                  <a:noFill/>
                </a:ln>
                <a:solidFill>
                  <a:srgbClr val="585455"/>
                </a:solidFill>
                <a:effectLst/>
                <a:uLnTx/>
                <a:uFillTx/>
                <a:latin typeface="+mj-ea"/>
                <a:ea typeface="+mj-ea"/>
                <a:cs typeface="+mj-ea"/>
              </a:rPr>
              <a:t>We choose the physical method to treat greywater instead of using chemicals,which reduce the pollution to the environment.Moreover, the operation is simple and convenient and the purification efficiency is high,which is appropriate to be used by local people.</a:t>
            </a:r>
            <a:endParaRPr lang="zh-CN" altLang="en-US" sz="1400" kern="0" noProof="0" dirty="0">
              <a:ln>
                <a:noFill/>
              </a:ln>
              <a:solidFill>
                <a:srgbClr val="585455"/>
              </a:solidFill>
              <a:effectLst/>
              <a:uLnTx/>
              <a:uFillTx/>
              <a:latin typeface="+mj-ea"/>
              <a:ea typeface="+mj-ea"/>
              <a:cs typeface="+mj-ea"/>
            </a:endParaRPr>
          </a:p>
        </p:txBody>
      </p:sp>
      <p:grpSp>
        <p:nvGrpSpPr>
          <p:cNvPr id="2" name="组合 1"/>
          <p:cNvGrpSpPr/>
          <p:nvPr/>
        </p:nvGrpSpPr>
        <p:grpSpPr>
          <a:xfrm>
            <a:off x="1270" y="335915"/>
            <a:ext cx="12190730" cy="1279525"/>
            <a:chOff x="2" y="543"/>
            <a:chExt cx="19198" cy="2015"/>
          </a:xfrm>
        </p:grpSpPr>
        <p:grpSp>
          <p:nvGrpSpPr>
            <p:cNvPr id="4" name="组合 3"/>
            <p:cNvGrpSpPr/>
            <p:nvPr/>
          </p:nvGrpSpPr>
          <p:grpSpPr>
            <a:xfrm>
              <a:off x="4827" y="543"/>
              <a:ext cx="8403" cy="1779"/>
              <a:chOff x="4729" y="599"/>
              <a:chExt cx="8403" cy="1779"/>
            </a:xfrm>
          </p:grpSpPr>
          <p:pic>
            <p:nvPicPr>
              <p:cNvPr id="5" name="图片 4" descr="幻灯片1.4"/>
              <p:cNvPicPr>
                <a:picLocks noChangeAspect="1"/>
              </p:cNvPicPr>
              <p:nvPr/>
            </p:nvPicPr>
            <p:blipFill>
              <a:blip r:embed="rId1"/>
              <a:srcRect l="41754" t="34500" r="34524"/>
              <a:stretch>
                <a:fillRect/>
              </a:stretch>
            </p:blipFill>
            <p:spPr>
              <a:xfrm flipH="1">
                <a:off x="4729" y="599"/>
                <a:ext cx="1647" cy="1779"/>
              </a:xfrm>
              <a:prstGeom prst="rect">
                <a:avLst/>
              </a:prstGeom>
            </p:spPr>
          </p:pic>
          <p:pic>
            <p:nvPicPr>
              <p:cNvPr id="11" name="图片 10" descr="幻灯片1.4"/>
              <p:cNvPicPr>
                <a:picLocks noChangeAspect="1"/>
              </p:cNvPicPr>
              <p:nvPr/>
            </p:nvPicPr>
            <p:blipFill>
              <a:blip r:embed="rId1"/>
              <a:srcRect l="50842" t="40538" r="35647"/>
              <a:stretch>
                <a:fillRect/>
              </a:stretch>
            </p:blipFill>
            <p:spPr>
              <a:xfrm rot="900000">
                <a:off x="12701" y="1117"/>
                <a:ext cx="431" cy="743"/>
              </a:xfrm>
              <a:prstGeom prst="rect">
                <a:avLst/>
              </a:prstGeom>
            </p:spPr>
          </p:pic>
        </p:grpSp>
        <p:sp>
          <p:nvSpPr>
            <p:cNvPr id="18" name="文本框 17"/>
            <p:cNvSpPr txBox="1"/>
            <p:nvPr/>
          </p:nvSpPr>
          <p:spPr>
            <a:xfrm>
              <a:off x="2" y="1348"/>
              <a:ext cx="19198" cy="1210"/>
            </a:xfrm>
            <a:prstGeom prst="rect">
              <a:avLst/>
            </a:prstGeom>
            <a:noFill/>
          </p:spPr>
          <p:txBody>
            <a:bodyPr wrap="square" rtlCol="0">
              <a:spAutoFit/>
            </a:bodyPr>
            <a:lstStyle/>
            <a:p>
              <a:pPr algn="ctr"/>
              <a:r>
                <a:rPr lang="zh-CN" altLang="en-US" sz="4400" spc="600" dirty="0">
                  <a:solidFill>
                    <a:srgbClr val="585455"/>
                  </a:solidFill>
                  <a:latin typeface="微软雅黑" panose="020B0503020204020204" charset="-122"/>
                  <a:ea typeface="微软雅黑" panose="020B0503020204020204" charset="-122"/>
                  <a:cs typeface="+mn-ea"/>
                  <a:sym typeface="+mn-lt"/>
                </a:rPr>
                <a:t>Strengths: </a:t>
              </a:r>
              <a:endParaRPr lang="zh-CN" altLang="en-US" sz="4400" spc="600" dirty="0">
                <a:solidFill>
                  <a:srgbClr val="585455"/>
                </a:solidFill>
                <a:latin typeface="微软雅黑" panose="020B0503020204020204" charset="-122"/>
                <a:ea typeface="微软雅黑" panose="020B0503020204020204" charset="-122"/>
                <a:cs typeface="+mn-ea"/>
                <a:sym typeface="+mn-lt"/>
              </a:endParaRPr>
            </a:p>
          </p:txBody>
        </p:sp>
      </p:grpSp>
      <p:sp>
        <p:nvSpPr>
          <p:cNvPr id="19" name="文本框 18"/>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王月姮 </a:t>
            </a:r>
            <a:r>
              <a:rPr lang="en-US" altLang="zh-CN" b="1" dirty="0">
                <a:solidFill>
                  <a:schemeClr val="tx2"/>
                </a:solidFill>
              </a:rPr>
              <a:t>Lin</a:t>
            </a:r>
            <a:endParaRPr lang="en-US" altLang="zh-CN" b="1" dirty="0">
              <a:solidFill>
                <a:schemeClr val="tx2"/>
              </a:solidFill>
            </a:endParaRPr>
          </a:p>
        </p:txBody>
      </p:sp>
    </p:spTree>
    <p:custDataLst>
      <p:tags r:id="rId2"/>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p:tgtEl>
                                          <p:spTgt spid="22"/>
                                        </p:tgtEl>
                                        <p:attrNameLst>
                                          <p:attrName>ppt_y</p:attrName>
                                        </p:attrNameLst>
                                      </p:cBhvr>
                                      <p:tavLst>
                                        <p:tav tm="0">
                                          <p:val>
                                            <p:strVal val="#ppt_y+#ppt_h*1.125000"/>
                                          </p:val>
                                        </p:tav>
                                        <p:tav tm="100000">
                                          <p:val>
                                            <p:strVal val="#ppt_y"/>
                                          </p:val>
                                        </p:tav>
                                      </p:tavLst>
                                    </p:anim>
                                    <p:animEffect transition="in" filter="wipe(up)">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468755" y="1243965"/>
            <a:ext cx="4370705" cy="5024120"/>
            <a:chOff x="2313" y="1959"/>
            <a:chExt cx="6883" cy="7912"/>
          </a:xfrm>
        </p:grpSpPr>
        <p:sp>
          <p:nvSpPr>
            <p:cNvPr id="10" name="圆角矩形 9"/>
            <p:cNvSpPr/>
            <p:nvPr/>
          </p:nvSpPr>
          <p:spPr>
            <a:xfrm>
              <a:off x="2313" y="4881"/>
              <a:ext cx="6883" cy="4990"/>
            </a:xfrm>
            <a:prstGeom prst="roundRect">
              <a:avLst/>
            </a:prstGeom>
            <a:noFill/>
            <a:ln w="6350">
              <a:solidFill>
                <a:srgbClr val="304F4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2" name="组合 11"/>
            <p:cNvGrpSpPr/>
            <p:nvPr/>
          </p:nvGrpSpPr>
          <p:grpSpPr>
            <a:xfrm>
              <a:off x="3890" y="1959"/>
              <a:ext cx="4135" cy="4001"/>
              <a:chOff x="3890" y="1959"/>
              <a:chExt cx="4135" cy="4001"/>
            </a:xfrm>
          </p:grpSpPr>
          <p:sp>
            <p:nvSpPr>
              <p:cNvPr id="3" name="椭圆 2"/>
              <p:cNvSpPr/>
              <p:nvPr/>
            </p:nvSpPr>
            <p:spPr>
              <a:xfrm>
                <a:off x="3890" y="1959"/>
                <a:ext cx="4006" cy="4001"/>
              </a:xfrm>
              <a:prstGeom prst="ellipse">
                <a:avLst/>
              </a:prstGeom>
              <a:solidFill>
                <a:srgbClr val="749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noFill/>
                </a:endParaRPr>
              </a:p>
            </p:txBody>
          </p:sp>
          <p:sp>
            <p:nvSpPr>
              <p:cNvPr id="8" name="文本框 7"/>
              <p:cNvSpPr txBox="1"/>
              <p:nvPr/>
            </p:nvSpPr>
            <p:spPr>
              <a:xfrm>
                <a:off x="3955" y="3074"/>
                <a:ext cx="4070" cy="1501"/>
              </a:xfrm>
              <a:prstGeom prst="rect">
                <a:avLst/>
              </a:prstGeom>
              <a:noFill/>
            </p:spPr>
            <p:txBody>
              <a:bodyPr wrap="square" rtlCol="0">
                <a:spAutoFit/>
              </a:bodyPr>
              <a:lstStyle/>
              <a:p>
                <a:pPr algn="ctr">
                  <a:lnSpc>
                    <a:spcPct val="100000"/>
                  </a:lnSpc>
                  <a:buClrTx/>
                  <a:buSzTx/>
                  <a:buFontTx/>
                </a:pPr>
                <a:r>
                  <a:rPr lang="zh-CN" altLang="en-US" sz="2800" spc="300" dirty="0">
                    <a:solidFill>
                      <a:schemeClr val="bg1"/>
                    </a:solidFill>
                    <a:latin typeface="思源黑体 CN Heavy" panose="020B0A00000000000000" charset="-122"/>
                    <a:ea typeface="思源黑体 CN Heavy" panose="020B0A00000000000000" charset="-122"/>
                    <a:cs typeface="+mn-ea"/>
                  </a:rPr>
                  <a:t>For materials</a:t>
                </a:r>
                <a:endParaRPr lang="zh-CN" altLang="en-US" sz="2800" spc="300" dirty="0">
                  <a:solidFill>
                    <a:schemeClr val="bg1"/>
                  </a:solidFill>
                  <a:latin typeface="思源黑体 CN Heavy" panose="020B0A00000000000000" charset="-122"/>
                  <a:ea typeface="思源黑体 CN Heavy" panose="020B0A00000000000000" charset="-122"/>
                  <a:cs typeface="+mn-ea"/>
                </a:endParaRPr>
              </a:p>
            </p:txBody>
          </p:sp>
        </p:grpSp>
        <p:sp>
          <p:nvSpPr>
            <p:cNvPr id="9" name="文本框 8"/>
            <p:cNvSpPr txBox="1"/>
            <p:nvPr/>
          </p:nvSpPr>
          <p:spPr>
            <a:xfrm>
              <a:off x="2764" y="5960"/>
              <a:ext cx="6258" cy="3567"/>
            </a:xfrm>
            <a:prstGeom prst="rect">
              <a:avLst/>
            </a:prstGeom>
            <a:noFill/>
          </p:spPr>
          <p:txBody>
            <a:bodyPr wrap="square" rtlCol="0">
              <a:spAutoFit/>
            </a:bodyPr>
            <a:lstStyle/>
            <a:p>
              <a:pPr algn="l" fontAlgn="base">
                <a:lnSpc>
                  <a:spcPct val="150000"/>
                </a:lnSpc>
                <a:buClrTx/>
                <a:buSzTx/>
                <a:buFontTx/>
                <a:defRPr/>
              </a:pPr>
              <a:r>
                <a:rPr lang="zh-CN" altLang="en-US" sz="1600" kern="0" noProof="0" dirty="0">
                  <a:ln>
                    <a:noFill/>
                  </a:ln>
                  <a:solidFill>
                    <a:srgbClr val="585455"/>
                  </a:solidFill>
                  <a:effectLst/>
                  <a:uLnTx/>
                  <a:uFillTx/>
                  <a:latin typeface="+mj-ea"/>
                  <a:ea typeface="+mj-ea"/>
                  <a:cs typeface="+mj-ea"/>
                </a:rPr>
                <a:t>The high temperature resistance of aluminum alloy is poor, and it is easy to soften and oxidize at high temperatures.Moreover,it is complicated and costly to make  large-scale aluminum alloy.</a:t>
              </a:r>
              <a:endParaRPr lang="zh-CN" altLang="en-US" sz="1600" kern="0" noProof="0" dirty="0">
                <a:ln>
                  <a:noFill/>
                </a:ln>
                <a:solidFill>
                  <a:srgbClr val="585455"/>
                </a:solidFill>
                <a:effectLst/>
                <a:uLnTx/>
                <a:uFillTx/>
                <a:latin typeface="+mj-ea"/>
                <a:ea typeface="+mj-ea"/>
                <a:cs typeface="+mj-ea"/>
              </a:endParaRPr>
            </a:p>
          </p:txBody>
        </p:sp>
      </p:grpSp>
      <p:sp>
        <p:nvSpPr>
          <p:cNvPr id="17" name="圆角矩形 16"/>
          <p:cNvSpPr/>
          <p:nvPr/>
        </p:nvSpPr>
        <p:spPr>
          <a:xfrm>
            <a:off x="6480175" y="3099435"/>
            <a:ext cx="3729355" cy="3169285"/>
          </a:xfrm>
          <a:prstGeom prst="roundRect">
            <a:avLst/>
          </a:prstGeom>
          <a:noFill/>
          <a:ln w="6350">
            <a:solidFill>
              <a:srgbClr val="304F4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3" name="组合 12"/>
          <p:cNvGrpSpPr/>
          <p:nvPr/>
        </p:nvGrpSpPr>
        <p:grpSpPr>
          <a:xfrm>
            <a:off x="6888536" y="1244643"/>
            <a:ext cx="2912110" cy="2539830"/>
            <a:chOff x="7717" y="2130"/>
            <a:chExt cx="4070" cy="3472"/>
          </a:xfrm>
        </p:grpSpPr>
        <p:sp>
          <p:nvSpPr>
            <p:cNvPr id="6" name="椭圆 5"/>
            <p:cNvSpPr/>
            <p:nvPr/>
          </p:nvSpPr>
          <p:spPr>
            <a:xfrm>
              <a:off x="7913" y="2130"/>
              <a:ext cx="3556" cy="3472"/>
            </a:xfrm>
            <a:prstGeom prst="ellipse">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文本框 14"/>
            <p:cNvSpPr txBox="1"/>
            <p:nvPr/>
          </p:nvSpPr>
          <p:spPr>
            <a:xfrm>
              <a:off x="7717" y="3025"/>
              <a:ext cx="4070" cy="1891"/>
            </a:xfrm>
            <a:prstGeom prst="rect">
              <a:avLst/>
            </a:prstGeom>
            <a:noFill/>
          </p:spPr>
          <p:txBody>
            <a:bodyPr wrap="square" rtlCol="0">
              <a:spAutoFit/>
            </a:bodyPr>
            <a:lstStyle/>
            <a:p>
              <a:pPr algn="ctr">
                <a:lnSpc>
                  <a:spcPct val="100000"/>
                </a:lnSpc>
                <a:buClrTx/>
                <a:buSzTx/>
                <a:buFontTx/>
              </a:pPr>
              <a:r>
                <a:rPr lang="zh-CN" altLang="en-US" sz="2800" spc="300" dirty="0">
                  <a:solidFill>
                    <a:schemeClr val="bg1"/>
                  </a:solidFill>
                  <a:latin typeface="思源黑体 CN Heavy" panose="020B0A00000000000000" charset="-122"/>
                  <a:ea typeface="思源黑体 CN Heavy" panose="020B0A00000000000000" charset="-122"/>
                  <a:cs typeface="+mn-ea"/>
                </a:rPr>
                <a:t>Limitations of application</a:t>
              </a:r>
              <a:endParaRPr lang="zh-CN" altLang="en-US" sz="2800" spc="300" dirty="0">
                <a:solidFill>
                  <a:schemeClr val="bg1"/>
                </a:solidFill>
                <a:latin typeface="思源黑体 CN Heavy" panose="020B0A00000000000000" charset="-122"/>
                <a:ea typeface="思源黑体 CN Heavy" panose="020B0A00000000000000" charset="-122"/>
                <a:cs typeface="+mn-ea"/>
              </a:endParaRPr>
            </a:p>
          </p:txBody>
        </p:sp>
      </p:grpSp>
      <p:sp>
        <p:nvSpPr>
          <p:cNvPr id="16" name="文本框 15"/>
          <p:cNvSpPr txBox="1"/>
          <p:nvPr/>
        </p:nvSpPr>
        <p:spPr>
          <a:xfrm>
            <a:off x="6707505" y="3786842"/>
            <a:ext cx="3729355" cy="1895519"/>
          </a:xfrm>
          <a:prstGeom prst="rect">
            <a:avLst/>
          </a:prstGeom>
          <a:noFill/>
        </p:spPr>
        <p:txBody>
          <a:bodyPr wrap="square" rtlCol="0">
            <a:spAutoFit/>
          </a:bodyPr>
          <a:lstStyle/>
          <a:p>
            <a:pPr algn="l" fontAlgn="base">
              <a:lnSpc>
                <a:spcPct val="150000"/>
              </a:lnSpc>
              <a:buClrTx/>
              <a:buSzTx/>
              <a:buFontTx/>
              <a:defRPr/>
            </a:pPr>
            <a:r>
              <a:rPr lang="zh-CN" altLang="en-US" sz="1600" kern="0" noProof="0" dirty="0">
                <a:ln>
                  <a:noFill/>
                </a:ln>
                <a:solidFill>
                  <a:srgbClr val="585455"/>
                </a:solidFill>
                <a:effectLst/>
                <a:uLnTx/>
                <a:uFillTx/>
                <a:latin typeface="+mj-ea"/>
                <a:ea typeface="+mj-ea"/>
                <a:cs typeface="+mj-ea"/>
              </a:rPr>
              <a:t>Because we choose the physical method to treat greywater, the treated sewage still contains impurities.Therefore,this design’s application is also be limited.</a:t>
            </a:r>
            <a:endParaRPr lang="zh-CN" altLang="en-US" sz="1600" kern="0" noProof="0" dirty="0">
              <a:ln>
                <a:noFill/>
              </a:ln>
              <a:solidFill>
                <a:srgbClr val="585455"/>
              </a:solidFill>
              <a:effectLst/>
              <a:uLnTx/>
              <a:uFillTx/>
              <a:latin typeface="+mj-ea"/>
              <a:ea typeface="+mj-ea"/>
              <a:cs typeface="+mj-ea"/>
            </a:endParaRPr>
          </a:p>
        </p:txBody>
      </p:sp>
      <p:grpSp>
        <p:nvGrpSpPr>
          <p:cNvPr id="2" name="组合 1"/>
          <p:cNvGrpSpPr/>
          <p:nvPr/>
        </p:nvGrpSpPr>
        <p:grpSpPr>
          <a:xfrm>
            <a:off x="0" y="335915"/>
            <a:ext cx="12190730" cy="1129665"/>
            <a:chOff x="0" y="543"/>
            <a:chExt cx="19198" cy="1779"/>
          </a:xfrm>
        </p:grpSpPr>
        <p:grpSp>
          <p:nvGrpSpPr>
            <p:cNvPr id="4" name="组合 3"/>
            <p:cNvGrpSpPr/>
            <p:nvPr/>
          </p:nvGrpSpPr>
          <p:grpSpPr>
            <a:xfrm>
              <a:off x="4827" y="543"/>
              <a:ext cx="8403" cy="1779"/>
              <a:chOff x="4729" y="599"/>
              <a:chExt cx="8403" cy="1779"/>
            </a:xfrm>
          </p:grpSpPr>
          <p:pic>
            <p:nvPicPr>
              <p:cNvPr id="5" name="图片 4" descr="幻灯片1.4"/>
              <p:cNvPicPr>
                <a:picLocks noChangeAspect="1"/>
              </p:cNvPicPr>
              <p:nvPr/>
            </p:nvPicPr>
            <p:blipFill>
              <a:blip r:embed="rId1"/>
              <a:srcRect l="41754" t="34500" r="34524"/>
              <a:stretch>
                <a:fillRect/>
              </a:stretch>
            </p:blipFill>
            <p:spPr>
              <a:xfrm flipH="1">
                <a:off x="4729" y="599"/>
                <a:ext cx="1647" cy="1779"/>
              </a:xfrm>
              <a:prstGeom prst="rect">
                <a:avLst/>
              </a:prstGeom>
            </p:spPr>
          </p:pic>
          <p:pic>
            <p:nvPicPr>
              <p:cNvPr id="11" name="图片 10" descr="幻灯片1.4"/>
              <p:cNvPicPr>
                <a:picLocks noChangeAspect="1"/>
              </p:cNvPicPr>
              <p:nvPr/>
            </p:nvPicPr>
            <p:blipFill>
              <a:blip r:embed="rId1"/>
              <a:srcRect l="50842" t="40538" r="35647"/>
              <a:stretch>
                <a:fillRect/>
              </a:stretch>
            </p:blipFill>
            <p:spPr>
              <a:xfrm rot="900000">
                <a:off x="12701" y="1117"/>
                <a:ext cx="431" cy="743"/>
              </a:xfrm>
              <a:prstGeom prst="rect">
                <a:avLst/>
              </a:prstGeom>
            </p:spPr>
          </p:pic>
        </p:grpSp>
        <p:sp>
          <p:nvSpPr>
            <p:cNvPr id="18" name="文本框 17"/>
            <p:cNvSpPr txBox="1"/>
            <p:nvPr/>
          </p:nvSpPr>
          <p:spPr>
            <a:xfrm>
              <a:off x="0" y="764"/>
              <a:ext cx="19198" cy="1210"/>
            </a:xfrm>
            <a:prstGeom prst="rect">
              <a:avLst/>
            </a:prstGeom>
            <a:noFill/>
          </p:spPr>
          <p:txBody>
            <a:bodyPr wrap="square" rtlCol="0">
              <a:spAutoFit/>
            </a:bodyPr>
            <a:lstStyle/>
            <a:p>
              <a:pPr algn="ctr"/>
              <a:r>
                <a:rPr lang="zh-CN" altLang="en-US" sz="4400" spc="600" dirty="0">
                  <a:solidFill>
                    <a:srgbClr val="585455"/>
                  </a:solidFill>
                  <a:latin typeface="微软雅黑" panose="020B0503020204020204" charset="-122"/>
                  <a:ea typeface="微软雅黑" panose="020B0503020204020204" charset="-122"/>
                  <a:cs typeface="+mn-ea"/>
                  <a:sym typeface="+mn-lt"/>
                </a:rPr>
                <a:t>Weaknesses</a:t>
              </a:r>
              <a:endParaRPr lang="zh-CN" altLang="en-US" sz="4400" spc="600" dirty="0">
                <a:solidFill>
                  <a:srgbClr val="585455"/>
                </a:solidFill>
                <a:latin typeface="微软雅黑" panose="020B0503020204020204" charset="-122"/>
                <a:ea typeface="微软雅黑" panose="020B0503020204020204" charset="-122"/>
                <a:cs typeface="+mn-ea"/>
                <a:sym typeface="+mn-lt"/>
              </a:endParaRPr>
            </a:p>
          </p:txBody>
        </p:sp>
      </p:grpSp>
      <p:sp>
        <p:nvSpPr>
          <p:cNvPr id="19" name="文本框 18"/>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王月姮 </a:t>
            </a:r>
            <a:r>
              <a:rPr lang="en-US" altLang="zh-CN" b="1" dirty="0">
                <a:solidFill>
                  <a:schemeClr val="tx2"/>
                </a:solidFill>
              </a:rPr>
              <a:t>Lin</a:t>
            </a:r>
            <a:endParaRPr lang="en-US" altLang="zh-CN" b="1" dirty="0">
              <a:solidFill>
                <a:schemeClr val="tx2"/>
              </a:solidFill>
            </a:endParaRPr>
          </a:p>
        </p:txBody>
      </p:sp>
    </p:spTree>
    <p:custDataLst>
      <p:tags r:id="rId2"/>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p:tgtEl>
                                          <p:spTgt spid="22"/>
                                        </p:tgtEl>
                                        <p:attrNameLst>
                                          <p:attrName>ppt_y</p:attrName>
                                        </p:attrNameLst>
                                      </p:cBhvr>
                                      <p:tavLst>
                                        <p:tav tm="0">
                                          <p:val>
                                            <p:strVal val="#ppt_y+#ppt_h*1.125000"/>
                                          </p:val>
                                        </p:tav>
                                        <p:tav tm="100000">
                                          <p:val>
                                            <p:strVal val="#ppt_y"/>
                                          </p:val>
                                        </p:tav>
                                      </p:tavLst>
                                    </p:anim>
                                    <p:animEffect transition="in" filter="wipe(up)">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83304" y="2098654"/>
            <a:ext cx="8225391" cy="1754326"/>
          </a:xfrm>
          <a:prstGeom prst="rect">
            <a:avLst/>
          </a:prstGeom>
          <a:noFill/>
        </p:spPr>
        <p:txBody>
          <a:bodyPr wrap="square" lIns="91440" tIns="45720" rIns="91440" bIns="45720">
            <a:spAutoFit/>
          </a:bodyPr>
          <a:lstStyle/>
          <a:p>
            <a:pPr algn="ctr"/>
            <a:r>
              <a:rPr lang="en-US" altLang="zh-CN" sz="5400" b="1" dirty="0">
                <a:ln w="12700">
                  <a:solidFill>
                    <a:schemeClr val="accent5"/>
                  </a:solidFill>
                  <a:prstDash val="solid"/>
                </a:ln>
                <a:solidFill>
                  <a:schemeClr val="accent6">
                    <a:lumMod val="75000"/>
                  </a:schemeClr>
                </a:solidFill>
              </a:rPr>
              <a:t>Our presentation is over, </a:t>
            </a:r>
            <a:endParaRPr lang="en-US" altLang="zh-CN" sz="5400" b="1" dirty="0">
              <a:ln w="12700">
                <a:solidFill>
                  <a:schemeClr val="accent5"/>
                </a:solidFill>
                <a:prstDash val="solid"/>
              </a:ln>
              <a:solidFill>
                <a:schemeClr val="accent6">
                  <a:lumMod val="75000"/>
                </a:schemeClr>
              </a:solidFill>
            </a:endParaRPr>
          </a:p>
          <a:p>
            <a:pPr algn="ctr"/>
            <a:r>
              <a:rPr lang="en-US" altLang="zh-CN" sz="5400" b="1" dirty="0">
                <a:ln w="12700">
                  <a:solidFill>
                    <a:schemeClr val="accent5"/>
                  </a:solidFill>
                  <a:prstDash val="solid"/>
                </a:ln>
                <a:solidFill>
                  <a:schemeClr val="accent6">
                    <a:lumMod val="75000"/>
                  </a:schemeClr>
                </a:solidFill>
              </a:rPr>
              <a:t>thanks for listening</a:t>
            </a:r>
            <a:endParaRPr lang="zh-CN" altLang="en-US" sz="5400" b="1" cap="none" spc="0" dirty="0">
              <a:ln w="12700">
                <a:solidFill>
                  <a:schemeClr val="accent5"/>
                </a:solidFill>
                <a:prstDash val="solid"/>
              </a:ln>
              <a:solidFill>
                <a:schemeClr val="accent6">
                  <a:lumMod val="75000"/>
                </a:schemeClr>
              </a:solidFill>
              <a:effectLst/>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439160" y="345439"/>
            <a:ext cx="5518785" cy="1129665"/>
            <a:chOff x="4573" y="599"/>
            <a:chExt cx="8691" cy="1779"/>
          </a:xfrm>
        </p:grpSpPr>
        <p:pic>
          <p:nvPicPr>
            <p:cNvPr id="15" name="图片 14" descr="幻灯片1.4"/>
            <p:cNvPicPr>
              <a:picLocks noChangeAspect="1"/>
            </p:cNvPicPr>
            <p:nvPr/>
          </p:nvPicPr>
          <p:blipFill>
            <a:blip r:embed="rId1"/>
            <a:srcRect l="41754" t="34500" r="34524"/>
            <a:stretch>
              <a:fillRect/>
            </a:stretch>
          </p:blipFill>
          <p:spPr>
            <a:xfrm flipH="1">
              <a:off x="4573" y="599"/>
              <a:ext cx="1647" cy="1779"/>
            </a:xfrm>
            <a:prstGeom prst="rect">
              <a:avLst/>
            </a:prstGeom>
          </p:spPr>
        </p:pic>
        <p:pic>
          <p:nvPicPr>
            <p:cNvPr id="17" name="图片 16" descr="幻灯片1.4"/>
            <p:cNvPicPr>
              <a:picLocks noChangeAspect="1"/>
            </p:cNvPicPr>
            <p:nvPr/>
          </p:nvPicPr>
          <p:blipFill>
            <a:blip r:embed="rId1"/>
            <a:srcRect l="50842" t="40538" r="35647"/>
            <a:stretch>
              <a:fillRect/>
            </a:stretch>
          </p:blipFill>
          <p:spPr>
            <a:xfrm rot="900000">
              <a:off x="12833" y="1117"/>
              <a:ext cx="431" cy="743"/>
            </a:xfrm>
            <a:prstGeom prst="rect">
              <a:avLst/>
            </a:prstGeom>
          </p:spPr>
        </p:pic>
      </p:grpSp>
      <p:pic>
        <p:nvPicPr>
          <p:cNvPr id="103" name="图片 102"/>
          <p:cNvPicPr/>
          <p:nvPr/>
        </p:nvPicPr>
        <p:blipFill>
          <a:blip r:embed="rId2"/>
          <a:stretch>
            <a:fillRect/>
          </a:stretch>
        </p:blipFill>
        <p:spPr>
          <a:xfrm>
            <a:off x="2604770" y="1787955"/>
            <a:ext cx="7424420" cy="4509770"/>
          </a:xfrm>
          <a:prstGeom prst="rect">
            <a:avLst/>
          </a:prstGeom>
          <a:noFill/>
          <a:ln w="9525">
            <a:noFill/>
          </a:ln>
        </p:spPr>
      </p:pic>
      <p:sp>
        <p:nvSpPr>
          <p:cNvPr id="5" name="文本框 4"/>
          <p:cNvSpPr txBox="1"/>
          <p:nvPr>
            <p:custDataLst>
              <p:tags r:id="rId3"/>
            </p:custDataLst>
          </p:nvPr>
        </p:nvSpPr>
        <p:spPr>
          <a:xfrm>
            <a:off x="3962082" y="959840"/>
            <a:ext cx="5179695" cy="661035"/>
          </a:xfrm>
          <a:prstGeom prst="rect">
            <a:avLst/>
          </a:prstGeom>
          <a:noFill/>
        </p:spPr>
        <p:txBody>
          <a:bodyPr wrap="square" rtlCol="0">
            <a:noAutofit/>
          </a:bodyPr>
          <a:lstStyle/>
          <a:p>
            <a:pPr algn="ctr"/>
            <a:r>
              <a:rPr lang="en-US" altLang="zh-CN" sz="2800" spc="600" dirty="0">
                <a:solidFill>
                  <a:srgbClr val="585455"/>
                </a:solidFill>
                <a:latin typeface="Arial Black" panose="020B0A04020102020204" pitchFamily="34" charset="0"/>
                <a:ea typeface="思源黑体 CN Bold" panose="020B0800000000000000" charset="-122"/>
                <a:cs typeface="+mn-ea"/>
                <a:sym typeface="+mn-lt"/>
              </a:rPr>
              <a:t>recycle greywater</a:t>
            </a:r>
            <a:endParaRPr lang="en-US" altLang="zh-CN" sz="2800" spc="600" dirty="0">
              <a:solidFill>
                <a:srgbClr val="585455"/>
              </a:solidFill>
              <a:latin typeface="Arial Black" panose="020B0A04020102020204" pitchFamily="34" charset="0"/>
              <a:ea typeface="思源黑体 CN Bold" panose="020B0800000000000000" charset="-122"/>
              <a:cs typeface="+mn-ea"/>
              <a:sym typeface="+mn-lt"/>
            </a:endParaRPr>
          </a:p>
        </p:txBody>
      </p:sp>
      <p:sp>
        <p:nvSpPr>
          <p:cNvPr id="8" name="文本框 7"/>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赵郑洁</a:t>
            </a:r>
            <a:r>
              <a:rPr lang="en-US" altLang="zh-CN" b="1" dirty="0">
                <a:solidFill>
                  <a:schemeClr val="tx2"/>
                </a:solidFill>
              </a:rPr>
              <a:t> Nancy</a:t>
            </a:r>
            <a:endParaRPr lang="en-US" altLang="zh-CN" b="1" dirty="0">
              <a:solidFill>
                <a:schemeClr val="tx2"/>
              </a:solidFill>
            </a:endParaRPr>
          </a:p>
        </p:txBody>
      </p:sp>
    </p:spTree>
    <p:custDataLst>
      <p:tags r:id="rId4"/>
    </p:custDataLst>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4" name="图片 23" descr="幻灯片1.3"/>
          <p:cNvPicPr>
            <a:picLocks noChangeAspect="1"/>
          </p:cNvPicPr>
          <p:nvPr/>
        </p:nvPicPr>
        <p:blipFill>
          <a:blip r:embed="rId2"/>
          <a:stretch>
            <a:fillRect/>
          </a:stretch>
        </p:blipFill>
        <p:spPr>
          <a:xfrm flipH="1">
            <a:off x="1270" y="0"/>
            <a:ext cx="12192000" cy="6858635"/>
          </a:xfrm>
          <a:prstGeom prst="rect">
            <a:avLst/>
          </a:prstGeom>
        </p:spPr>
      </p:pic>
      <p:grpSp>
        <p:nvGrpSpPr>
          <p:cNvPr id="2" name="组合 1"/>
          <p:cNvGrpSpPr/>
          <p:nvPr/>
        </p:nvGrpSpPr>
        <p:grpSpPr>
          <a:xfrm>
            <a:off x="-285115" y="301625"/>
            <a:ext cx="12190730" cy="1129665"/>
            <a:chOff x="119" y="543"/>
            <a:chExt cx="19198" cy="1779"/>
          </a:xfrm>
        </p:grpSpPr>
        <p:grpSp>
          <p:nvGrpSpPr>
            <p:cNvPr id="8" name="组合 7"/>
            <p:cNvGrpSpPr/>
            <p:nvPr/>
          </p:nvGrpSpPr>
          <p:grpSpPr>
            <a:xfrm>
              <a:off x="4827" y="543"/>
              <a:ext cx="8403" cy="1779"/>
              <a:chOff x="4729" y="599"/>
              <a:chExt cx="8403" cy="1779"/>
            </a:xfrm>
          </p:grpSpPr>
          <p:pic>
            <p:nvPicPr>
              <p:cNvPr id="9" name="图片 8" descr="幻灯片1.4"/>
              <p:cNvPicPr>
                <a:picLocks noChangeAspect="1"/>
              </p:cNvPicPr>
              <p:nvPr/>
            </p:nvPicPr>
            <p:blipFill>
              <a:blip r:embed="rId3"/>
              <a:srcRect l="41754" t="34500" r="34524"/>
              <a:stretch>
                <a:fillRect/>
              </a:stretch>
            </p:blipFill>
            <p:spPr>
              <a:xfrm flipH="1">
                <a:off x="4729" y="599"/>
                <a:ext cx="1647" cy="1779"/>
              </a:xfrm>
              <a:prstGeom prst="rect">
                <a:avLst/>
              </a:prstGeom>
            </p:spPr>
          </p:pic>
          <p:pic>
            <p:nvPicPr>
              <p:cNvPr id="10" name="图片 9" descr="幻灯片1.4"/>
              <p:cNvPicPr>
                <a:picLocks noChangeAspect="1"/>
              </p:cNvPicPr>
              <p:nvPr/>
            </p:nvPicPr>
            <p:blipFill>
              <a:blip r:embed="rId3"/>
              <a:srcRect l="50842" t="40538" r="35647"/>
              <a:stretch>
                <a:fillRect/>
              </a:stretch>
            </p:blipFill>
            <p:spPr>
              <a:xfrm rot="900000">
                <a:off x="12701" y="1117"/>
                <a:ext cx="431" cy="743"/>
              </a:xfrm>
              <a:prstGeom prst="rect">
                <a:avLst/>
              </a:prstGeom>
            </p:spPr>
          </p:pic>
        </p:grpSp>
        <p:sp>
          <p:nvSpPr>
            <p:cNvPr id="18" name="文本框 17"/>
            <p:cNvSpPr txBox="1"/>
            <p:nvPr/>
          </p:nvSpPr>
          <p:spPr>
            <a:xfrm>
              <a:off x="119" y="1232"/>
              <a:ext cx="19198" cy="822"/>
            </a:xfrm>
            <a:prstGeom prst="rect">
              <a:avLst/>
            </a:prstGeom>
            <a:noFill/>
          </p:spPr>
          <p:txBody>
            <a:bodyPr wrap="square" rtlCol="0">
              <a:spAutoFit/>
            </a:bodyPr>
            <a:lstStyle/>
            <a:p>
              <a:pPr algn="ctr"/>
              <a:r>
                <a:rPr lang="en-US" altLang="zh-CN" sz="2800" spc="600" dirty="0">
                  <a:solidFill>
                    <a:srgbClr val="585455"/>
                  </a:solidFill>
                  <a:latin typeface="思源黑体 CN Bold" panose="020B0800000000000000" charset="-122"/>
                  <a:ea typeface="思源黑体 CN Bold" panose="020B0800000000000000" charset="-122"/>
                  <a:cs typeface="+mn-ea"/>
                  <a:sym typeface="+mn-lt"/>
                </a:rPr>
                <a:t> </a:t>
              </a:r>
              <a:r>
                <a:rPr lang="en-US" altLang="zh-CN" sz="2800" spc="600" dirty="0">
                  <a:solidFill>
                    <a:srgbClr val="585455"/>
                  </a:solidFill>
                  <a:latin typeface="Arial Black" panose="020B0A04020102020204" pitchFamily="34" charset="0"/>
                  <a:ea typeface="思源黑体 CN Bold" panose="020B0800000000000000" charset="-122"/>
                  <a:cs typeface="+mn-ea"/>
                  <a:sym typeface="+mn-lt"/>
                </a:rPr>
                <a:t>rainforest</a:t>
              </a:r>
              <a:endParaRPr lang="en-US" altLang="zh-CN" sz="2800" spc="600" dirty="0">
                <a:solidFill>
                  <a:srgbClr val="585455"/>
                </a:solidFill>
                <a:latin typeface="Arial Black" panose="020B0A04020102020204" pitchFamily="34" charset="0"/>
                <a:ea typeface="思源黑体 CN Bold" panose="020B0800000000000000" charset="-122"/>
                <a:cs typeface="+mn-ea"/>
                <a:sym typeface="+mn-lt"/>
              </a:endParaRPr>
            </a:p>
          </p:txBody>
        </p:sp>
      </p:grpSp>
      <p:grpSp>
        <p:nvGrpSpPr>
          <p:cNvPr id="26" name="组合 25"/>
          <p:cNvGrpSpPr/>
          <p:nvPr/>
        </p:nvGrpSpPr>
        <p:grpSpPr>
          <a:xfrm>
            <a:off x="6721475" y="1426210"/>
            <a:ext cx="3194685" cy="4378960"/>
            <a:chOff x="12043" y="2959"/>
            <a:chExt cx="5031" cy="6896"/>
          </a:xfrm>
        </p:grpSpPr>
        <p:grpSp>
          <p:nvGrpSpPr>
            <p:cNvPr id="14" name="组合 13"/>
            <p:cNvGrpSpPr/>
            <p:nvPr/>
          </p:nvGrpSpPr>
          <p:grpSpPr>
            <a:xfrm>
              <a:off x="12043" y="2959"/>
              <a:ext cx="5031" cy="6896"/>
              <a:chOff x="5599" y="1487"/>
              <a:chExt cx="3774" cy="5173"/>
            </a:xfrm>
          </p:grpSpPr>
          <p:sp>
            <p:nvSpPr>
              <p:cNvPr id="15" name="圆角矩形 14"/>
              <p:cNvSpPr/>
              <p:nvPr/>
            </p:nvSpPr>
            <p:spPr>
              <a:xfrm>
                <a:off x="5599" y="1994"/>
                <a:ext cx="3774" cy="466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7019" y="1487"/>
                <a:ext cx="934" cy="934"/>
              </a:xfrm>
              <a:prstGeom prst="ellipse">
                <a:avLst/>
              </a:prstGeom>
              <a:solidFill>
                <a:srgbClr val="304F4E"/>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7" name="图片 16" descr="21548065"/>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06" y="1674"/>
                <a:ext cx="560" cy="560"/>
              </a:xfrm>
              <a:prstGeom prst="rect">
                <a:avLst/>
              </a:prstGeom>
            </p:spPr>
          </p:pic>
        </p:grpSp>
        <p:grpSp>
          <p:nvGrpSpPr>
            <p:cNvPr id="13" name="组合 12"/>
            <p:cNvGrpSpPr/>
            <p:nvPr/>
          </p:nvGrpSpPr>
          <p:grpSpPr>
            <a:xfrm>
              <a:off x="12896" y="4204"/>
              <a:ext cx="3885" cy="3641"/>
              <a:chOff x="6239" y="2434"/>
              <a:chExt cx="2914" cy="2731"/>
            </a:xfrm>
          </p:grpSpPr>
          <p:sp>
            <p:nvSpPr>
              <p:cNvPr id="19" name="文本框 18"/>
              <p:cNvSpPr txBox="1"/>
              <p:nvPr/>
            </p:nvSpPr>
            <p:spPr>
              <a:xfrm>
                <a:off x="6566" y="2434"/>
                <a:ext cx="2025" cy="455"/>
              </a:xfrm>
              <a:prstGeom prst="rect">
                <a:avLst/>
              </a:prstGeom>
              <a:noFill/>
            </p:spPr>
            <p:txBody>
              <a:bodyPr wrap="square" rtlCol="0">
                <a:noAutofit/>
              </a:bodyPr>
              <a:lstStyle/>
              <a:p>
                <a:pPr algn="ctr"/>
                <a:r>
                  <a:rPr lang="en-US" altLang="zh-CN" sz="2800" spc="600" dirty="0">
                    <a:solidFill>
                      <a:srgbClr val="585455"/>
                    </a:solidFill>
                    <a:latin typeface="思源黑体 CN Bold" panose="020B0800000000000000" charset="-122"/>
                    <a:ea typeface="思源黑体 CN Bold" panose="020B0800000000000000" charset="-122"/>
                    <a:cs typeface="+mn-ea"/>
                    <a:sym typeface="+mn-lt"/>
                  </a:rPr>
                  <a:t>native plant </a:t>
                </a:r>
                <a:endParaRPr lang="zh-CN" altLang="en-US" sz="2800" spc="300" dirty="0">
                  <a:solidFill>
                    <a:srgbClr val="304F4E"/>
                  </a:solidFill>
                  <a:latin typeface="思源黑体 CN Heavy" panose="020B0A00000000000000" charset="-122"/>
                  <a:ea typeface="思源黑体 CN Heavy" panose="020B0A00000000000000" charset="-122"/>
                  <a:cs typeface="+mn-ea"/>
                </a:endParaRPr>
              </a:p>
            </p:txBody>
          </p:sp>
          <p:sp>
            <p:nvSpPr>
              <p:cNvPr id="20" name="文本框 19"/>
              <p:cNvSpPr txBox="1"/>
              <p:nvPr/>
            </p:nvSpPr>
            <p:spPr>
              <a:xfrm>
                <a:off x="6239" y="3516"/>
                <a:ext cx="2914" cy="1649"/>
              </a:xfrm>
              <a:prstGeom prst="rect">
                <a:avLst/>
              </a:prstGeom>
              <a:noFill/>
            </p:spPr>
            <p:txBody>
              <a:bodyPr wrap="square" rtlCol="0">
                <a:noAutofit/>
              </a:bodyPr>
              <a:lstStyle/>
              <a:p>
                <a:pPr algn="l" fontAlgn="base">
                  <a:lnSpc>
                    <a:spcPct val="150000"/>
                  </a:lnSpc>
                  <a:buClrTx/>
                  <a:buSzTx/>
                  <a:buFontTx/>
                  <a:defRPr/>
                </a:pPr>
                <a:r>
                  <a:rPr lang="zh-CN" altLang="en-US" sz="1600" kern="0" noProof="0" dirty="0">
                    <a:ln>
                      <a:noFill/>
                    </a:ln>
                    <a:solidFill>
                      <a:srgbClr val="585455"/>
                    </a:solidFill>
                    <a:effectLst/>
                    <a:uLnTx/>
                    <a:uFillTx/>
                    <a:latin typeface="+mj-ea"/>
                    <a:ea typeface="+mj-ea"/>
                    <a:cs typeface="+mj-ea"/>
                  </a:rPr>
                  <a:t>algae</a:t>
                </a:r>
                <a:r>
                  <a:rPr lang="en-US" altLang="zh-CN" sz="1600" kern="0" noProof="0" dirty="0">
                    <a:ln>
                      <a:noFill/>
                    </a:ln>
                    <a:solidFill>
                      <a:srgbClr val="585455"/>
                    </a:solidFill>
                    <a:effectLst/>
                    <a:uLnTx/>
                    <a:uFillTx/>
                    <a:latin typeface="+mj-ea"/>
                    <a:ea typeface="+mj-ea"/>
                    <a:cs typeface="+mj-ea"/>
                  </a:rPr>
                  <a:t> and </a:t>
                </a:r>
                <a:r>
                  <a:rPr lang="zh-CN" altLang="en-US" sz="1600" kern="0" noProof="0" dirty="0">
                    <a:ln>
                      <a:noFill/>
                    </a:ln>
                    <a:solidFill>
                      <a:srgbClr val="585455"/>
                    </a:solidFill>
                    <a:effectLst/>
                    <a:uLnTx/>
                    <a:uFillTx/>
                    <a:latin typeface="+mj-ea"/>
                    <a:ea typeface="+mj-ea"/>
                    <a:cs typeface="+mj-ea"/>
                  </a:rPr>
                  <a:t>fungi </a:t>
                </a:r>
                <a:r>
                  <a:rPr lang="en-US" altLang="zh-CN" sz="1600" kern="0" noProof="0" dirty="0">
                    <a:ln>
                      <a:noFill/>
                    </a:ln>
                    <a:solidFill>
                      <a:srgbClr val="585455"/>
                    </a:solidFill>
                    <a:effectLst/>
                    <a:uLnTx/>
                    <a:uFillTx/>
                    <a:latin typeface="+mj-ea"/>
                    <a:ea typeface="+mj-ea"/>
                    <a:cs typeface="+mj-ea"/>
                  </a:rPr>
                  <a:t>which as the principal decomposers in many ecosystems</a:t>
                </a:r>
                <a:r>
                  <a:rPr lang="zh-CN" altLang="en-US" sz="1600" kern="0" noProof="0" dirty="0">
                    <a:ln>
                      <a:noFill/>
                    </a:ln>
                    <a:solidFill>
                      <a:srgbClr val="585455"/>
                    </a:solidFill>
                    <a:effectLst/>
                    <a:uLnTx/>
                    <a:uFillTx/>
                    <a:latin typeface="+mj-ea"/>
                    <a:ea typeface="+mj-ea"/>
                    <a:cs typeface="+mj-ea"/>
                  </a:rPr>
                  <a:t> has the ability to improve water quality</a:t>
                </a:r>
                <a:endParaRPr lang="zh-CN" altLang="en-US" sz="1600" kern="0" noProof="0" dirty="0">
                  <a:ln>
                    <a:noFill/>
                  </a:ln>
                  <a:solidFill>
                    <a:srgbClr val="585455"/>
                  </a:solidFill>
                  <a:effectLst/>
                  <a:uLnTx/>
                  <a:uFillTx/>
                  <a:latin typeface="+mj-ea"/>
                  <a:ea typeface="+mj-ea"/>
                  <a:cs typeface="+mj-ea"/>
                </a:endParaRPr>
              </a:p>
            </p:txBody>
          </p:sp>
        </p:grpSp>
      </p:grpSp>
      <p:pic>
        <p:nvPicPr>
          <p:cNvPr id="104" name="图片 103"/>
          <p:cNvPicPr/>
          <p:nvPr/>
        </p:nvPicPr>
        <p:blipFill>
          <a:blip r:embed="rId6"/>
          <a:stretch>
            <a:fillRect/>
          </a:stretch>
        </p:blipFill>
        <p:spPr>
          <a:xfrm>
            <a:off x="1423035" y="1804035"/>
            <a:ext cx="4924425" cy="3598545"/>
          </a:xfrm>
          <a:prstGeom prst="rect">
            <a:avLst/>
          </a:prstGeom>
          <a:noFill/>
          <a:ln w="9525">
            <a:noFill/>
          </a:ln>
        </p:spPr>
      </p:pic>
      <p:sp>
        <p:nvSpPr>
          <p:cNvPr id="21" name="文本框 20"/>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赵郑洁</a:t>
            </a:r>
            <a:r>
              <a:rPr lang="en-US" altLang="zh-CN" b="1" dirty="0">
                <a:solidFill>
                  <a:schemeClr val="tx2"/>
                </a:solidFill>
              </a:rPr>
              <a:t> Nancy</a:t>
            </a:r>
            <a:endParaRPr lang="en-US" altLang="zh-CN" b="1" dirty="0">
              <a:solidFill>
                <a:schemeClr val="tx2"/>
              </a:solidFill>
            </a:endParaRPr>
          </a:p>
        </p:txBody>
      </p:sp>
    </p:spTree>
    <p:custDataLst>
      <p:tags r:id="rId7"/>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3760108"/>
          <p:cNvPicPr>
            <a:picLocks noChangeAspect="1"/>
          </p:cNvPicPr>
          <p:nvPr/>
        </p:nvPicPr>
        <p:blipFill>
          <a:blip r:embed="rId1"/>
          <a:stretch>
            <a:fillRect/>
          </a:stretch>
        </p:blipFill>
        <p:spPr>
          <a:xfrm>
            <a:off x="3586480" y="1461135"/>
            <a:ext cx="5018405" cy="3596005"/>
          </a:xfrm>
          <a:prstGeom prst="rect">
            <a:avLst/>
          </a:prstGeom>
        </p:spPr>
      </p:pic>
      <p:sp>
        <p:nvSpPr>
          <p:cNvPr id="9" name="文本框 8"/>
          <p:cNvSpPr txBox="1"/>
          <p:nvPr/>
        </p:nvSpPr>
        <p:spPr>
          <a:xfrm>
            <a:off x="4826318" y="2379663"/>
            <a:ext cx="2539365" cy="1568450"/>
          </a:xfrm>
          <a:prstGeom prst="rect">
            <a:avLst/>
          </a:prstGeom>
          <a:noFill/>
        </p:spPr>
        <p:txBody>
          <a:bodyPr wrap="square" rtlCol="0">
            <a:spAutoFit/>
          </a:bodyPr>
          <a:lstStyle/>
          <a:p>
            <a:pPr algn="ctr">
              <a:lnSpc>
                <a:spcPct val="100000"/>
              </a:lnSpc>
            </a:pPr>
            <a:r>
              <a:rPr lang="en-US" altLang="zh-CN" sz="9600" b="1" spc="600" dirty="0">
                <a:solidFill>
                  <a:schemeClr val="bg2"/>
                </a:solidFill>
                <a:latin typeface="Times New Roman" panose="02020603050405020304" charset="0"/>
                <a:ea typeface="思源黑体 CN Heavy" panose="020B0A00000000000000" charset="-122"/>
                <a:cs typeface="Times New Roman" panose="02020603050405020304" charset="0"/>
                <a:sym typeface="+mn-lt"/>
              </a:rPr>
              <a:t>03</a:t>
            </a:r>
            <a:endParaRPr lang="en-US" altLang="zh-CN" sz="9600" b="1" spc="600" dirty="0">
              <a:solidFill>
                <a:schemeClr val="bg2"/>
              </a:solidFill>
              <a:latin typeface="Times New Roman" panose="02020603050405020304" charset="0"/>
              <a:ea typeface="思源黑体 CN Heavy" panose="020B0A00000000000000" charset="-122"/>
              <a:cs typeface="Times New Roman" panose="02020603050405020304" charset="0"/>
              <a:sym typeface="+mn-lt"/>
            </a:endParaRPr>
          </a:p>
        </p:txBody>
      </p:sp>
      <p:sp>
        <p:nvSpPr>
          <p:cNvPr id="32" name="文本框 31"/>
          <p:cNvSpPr txBox="1"/>
          <p:nvPr/>
        </p:nvSpPr>
        <p:spPr>
          <a:xfrm>
            <a:off x="154305" y="5231765"/>
            <a:ext cx="12165330" cy="806450"/>
          </a:xfrm>
          <a:prstGeom prst="rect">
            <a:avLst/>
          </a:prstGeom>
          <a:noFill/>
        </p:spPr>
        <p:txBody>
          <a:bodyPr wrap="square" rtlCol="0">
            <a:noAutofit/>
          </a:bodyPr>
          <a:lstStyle/>
          <a:p>
            <a:pPr algn="ctr"/>
            <a:r>
              <a:rPr lang="en-US" altLang="zh-CN" sz="4000" spc="300" dirty="0">
                <a:solidFill>
                  <a:srgbClr val="585455"/>
                </a:solidFill>
                <a:latin typeface="Yu Gothic UI Semibold" panose="020B0700000000000000" pitchFamily="34" charset="-128"/>
                <a:ea typeface="Yu Gothic UI Semibold" panose="020B0700000000000000" pitchFamily="34" charset="-128"/>
                <a:cs typeface="+mn-ea"/>
                <a:sym typeface="+mn-lt"/>
              </a:rPr>
              <a:t>Design options</a:t>
            </a:r>
            <a:endParaRPr lang="en-US" altLang="zh-CN" sz="4000" spc="300" dirty="0">
              <a:solidFill>
                <a:srgbClr val="585455"/>
              </a:solidFill>
              <a:latin typeface="Yu Gothic UI Semibold" panose="020B0700000000000000" pitchFamily="34" charset="-128"/>
              <a:ea typeface="Yu Gothic UI Semibold" panose="020B0700000000000000" pitchFamily="34" charset="-128"/>
              <a:cs typeface="+mn-ea"/>
              <a:sym typeface="+mn-lt"/>
            </a:endParaRPr>
          </a:p>
        </p:txBody>
      </p:sp>
      <p:sp>
        <p:nvSpPr>
          <p:cNvPr id="5" name="文本框 4"/>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齐军 </a:t>
            </a:r>
            <a:r>
              <a:rPr lang="en-US" altLang="zh-CN" b="1" dirty="0">
                <a:solidFill>
                  <a:schemeClr val="tx2"/>
                </a:solidFill>
              </a:rPr>
              <a:t>Oliva</a:t>
            </a:r>
            <a:endParaRPr lang="en-US" altLang="zh-CN" b="1" dirty="0">
              <a:solidFill>
                <a:schemeClr val="tx2"/>
              </a:solidFill>
            </a:endParaRPr>
          </a:p>
        </p:txBody>
      </p:sp>
    </p:spTree>
    <p:custDataLst>
      <p:tags r:id="rId2"/>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p:tgtEl>
                                          <p:spTgt spid="32"/>
                                        </p:tgtEl>
                                        <p:attrNameLst>
                                          <p:attrName>ppt_y</p:attrName>
                                        </p:attrNameLst>
                                      </p:cBhvr>
                                      <p:tavLst>
                                        <p:tav tm="0">
                                          <p:val>
                                            <p:strVal val="#ppt_y+#ppt_h*1.125000"/>
                                          </p:val>
                                        </p:tav>
                                        <p:tav tm="100000">
                                          <p:val>
                                            <p:strVal val="#ppt_y"/>
                                          </p:val>
                                        </p:tav>
                                      </p:tavLst>
                                    </p:anim>
                                    <p:animEffect transition="in" filter="wipe(up)">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70" y="335915"/>
            <a:ext cx="12190730" cy="1129665"/>
            <a:chOff x="2" y="543"/>
            <a:chExt cx="19198" cy="1779"/>
          </a:xfrm>
        </p:grpSpPr>
        <p:grpSp>
          <p:nvGrpSpPr>
            <p:cNvPr id="4" name="组合 3"/>
            <p:cNvGrpSpPr/>
            <p:nvPr/>
          </p:nvGrpSpPr>
          <p:grpSpPr>
            <a:xfrm>
              <a:off x="4827" y="543"/>
              <a:ext cx="8403" cy="1779"/>
              <a:chOff x="4729" y="599"/>
              <a:chExt cx="8403" cy="1779"/>
            </a:xfrm>
          </p:grpSpPr>
          <p:pic>
            <p:nvPicPr>
              <p:cNvPr id="16" name="图片 15" descr="幻灯片1.4"/>
              <p:cNvPicPr>
                <a:picLocks noChangeAspect="1"/>
              </p:cNvPicPr>
              <p:nvPr/>
            </p:nvPicPr>
            <p:blipFill>
              <a:blip r:embed="rId1"/>
              <a:srcRect l="41754" t="34500" r="34524"/>
              <a:stretch>
                <a:fillRect/>
              </a:stretch>
            </p:blipFill>
            <p:spPr>
              <a:xfrm flipH="1">
                <a:off x="4729" y="599"/>
                <a:ext cx="1647" cy="1779"/>
              </a:xfrm>
              <a:prstGeom prst="rect">
                <a:avLst/>
              </a:prstGeom>
            </p:spPr>
          </p:pic>
          <p:pic>
            <p:nvPicPr>
              <p:cNvPr id="17" name="图片 16" descr="幻灯片1.4"/>
              <p:cNvPicPr>
                <a:picLocks noChangeAspect="1"/>
              </p:cNvPicPr>
              <p:nvPr/>
            </p:nvPicPr>
            <p:blipFill>
              <a:blip r:embed="rId1"/>
              <a:srcRect l="50842" t="40538" r="35647"/>
              <a:stretch>
                <a:fillRect/>
              </a:stretch>
            </p:blipFill>
            <p:spPr>
              <a:xfrm rot="900000">
                <a:off x="12701" y="1117"/>
                <a:ext cx="431" cy="743"/>
              </a:xfrm>
              <a:prstGeom prst="rect">
                <a:avLst/>
              </a:prstGeom>
            </p:spPr>
          </p:pic>
        </p:grpSp>
        <p:sp>
          <p:nvSpPr>
            <p:cNvPr id="18" name="文本框 17"/>
            <p:cNvSpPr txBox="1"/>
            <p:nvPr/>
          </p:nvSpPr>
          <p:spPr>
            <a:xfrm>
              <a:off x="2" y="1348"/>
              <a:ext cx="19198" cy="822"/>
            </a:xfrm>
            <a:prstGeom prst="rect">
              <a:avLst/>
            </a:prstGeom>
            <a:noFill/>
          </p:spPr>
          <p:txBody>
            <a:bodyPr wrap="square" rtlCol="0">
              <a:spAutoFit/>
            </a:bodyPr>
            <a:lstStyle/>
            <a:p>
              <a:pPr algn="ctr"/>
              <a:r>
                <a:rPr lang="en-US" altLang="zh-CN" sz="2800" spc="600" dirty="0">
                  <a:solidFill>
                    <a:srgbClr val="585455"/>
                  </a:solidFill>
                  <a:latin typeface="Arial Black" panose="020B0A04020102020204" pitchFamily="34" charset="0"/>
                  <a:ea typeface="字由点字虎啸体" panose="02010601030101010101" charset="-122"/>
                  <a:cs typeface="Arial Black" panose="020B0A04020102020204" pitchFamily="34" charset="0"/>
                  <a:sym typeface="+mn-lt"/>
                </a:rPr>
                <a:t>     Design Criteria</a:t>
              </a:r>
              <a:endParaRPr lang="en-US" altLang="zh-CN" sz="2800" spc="600" dirty="0">
                <a:solidFill>
                  <a:srgbClr val="585455"/>
                </a:solidFill>
                <a:latin typeface="Arial Black" panose="020B0A04020102020204" pitchFamily="34" charset="0"/>
                <a:ea typeface="字由点字虎啸体" panose="02010601030101010101" charset="-122"/>
                <a:cs typeface="Arial Black" panose="020B0A04020102020204" pitchFamily="34" charset="0"/>
                <a:sym typeface="+mn-lt"/>
              </a:endParaRPr>
            </a:p>
          </p:txBody>
        </p:sp>
      </p:grpSp>
      <p:grpSp>
        <p:nvGrpSpPr>
          <p:cNvPr id="110" name="组合 109"/>
          <p:cNvGrpSpPr/>
          <p:nvPr/>
        </p:nvGrpSpPr>
        <p:grpSpPr>
          <a:xfrm>
            <a:off x="575945" y="2083192"/>
            <a:ext cx="11616055" cy="2605405"/>
            <a:chOff x="776" y="2829"/>
            <a:chExt cx="18031" cy="4373"/>
          </a:xfrm>
        </p:grpSpPr>
        <p:sp>
          <p:nvSpPr>
            <p:cNvPr id="11" name="Can 110"/>
            <p:cNvSpPr/>
            <p:nvPr/>
          </p:nvSpPr>
          <p:spPr>
            <a:xfrm rot="5400000">
              <a:off x="9949" y="-3659"/>
              <a:ext cx="220" cy="17496"/>
            </a:xfrm>
            <a:prstGeom prst="can">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Can 115"/>
            <p:cNvSpPr/>
            <p:nvPr/>
          </p:nvSpPr>
          <p:spPr>
            <a:xfrm rot="5400000">
              <a:off x="2310" y="4550"/>
              <a:ext cx="222" cy="1086"/>
            </a:xfrm>
            <a:prstGeom prst="ca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3" name="组合 52"/>
            <p:cNvGrpSpPr/>
            <p:nvPr/>
          </p:nvGrpSpPr>
          <p:grpSpPr>
            <a:xfrm>
              <a:off x="776" y="4982"/>
              <a:ext cx="2376" cy="2220"/>
              <a:chOff x="4818" y="5733"/>
              <a:chExt cx="2376" cy="2220"/>
            </a:xfrm>
          </p:grpSpPr>
          <p:grpSp>
            <p:nvGrpSpPr>
              <p:cNvPr id="52" name="组合 51"/>
              <p:cNvGrpSpPr/>
              <p:nvPr/>
            </p:nvGrpSpPr>
            <p:grpSpPr>
              <a:xfrm>
                <a:off x="5604" y="5733"/>
                <a:ext cx="869" cy="1181"/>
                <a:chOff x="5604" y="5733"/>
                <a:chExt cx="869" cy="1181"/>
              </a:xfrm>
            </p:grpSpPr>
            <p:sp>
              <p:nvSpPr>
                <p:cNvPr id="38" name="Flowchart: Off-page Connector 65"/>
                <p:cNvSpPr/>
                <p:nvPr/>
              </p:nvSpPr>
              <p:spPr>
                <a:xfrm>
                  <a:off x="5604" y="5733"/>
                  <a:ext cx="868" cy="1181"/>
                </a:xfrm>
                <a:prstGeom prst="flowChartOffpageConnector">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63"/>
                <p:cNvSpPr txBox="1"/>
                <p:nvPr/>
              </p:nvSpPr>
              <p:spPr>
                <a:xfrm>
                  <a:off x="5604" y="6011"/>
                  <a:ext cx="869" cy="773"/>
                </a:xfrm>
                <a:prstGeom prst="rect">
                  <a:avLst/>
                </a:prstGeom>
                <a:noFill/>
              </p:spPr>
              <p:txBody>
                <a:bodyPr wrap="square" rtlCol="0">
                  <a:spAutoFit/>
                </a:bodyPr>
                <a:lstStyle/>
                <a:p>
                  <a:pPr algn="ctr"/>
                  <a:r>
                    <a:rPr lang="en-GB" sz="2400" dirty="0">
                      <a:solidFill>
                        <a:schemeClr val="bg1"/>
                      </a:solidFill>
                      <a:ea typeface="Fira Sans" panose="020B0503050000020004" pitchFamily="34" charset="0"/>
                    </a:rPr>
                    <a:t>01</a:t>
                  </a:r>
                  <a:endParaRPr lang="en-IN" sz="2400" dirty="0">
                    <a:solidFill>
                      <a:schemeClr val="bg1"/>
                    </a:solidFill>
                    <a:ea typeface="Fira Sans" panose="020B0503050000020004" pitchFamily="34" charset="0"/>
                  </a:endParaRPr>
                </a:p>
              </p:txBody>
            </p:sp>
          </p:grpSp>
          <p:sp>
            <p:nvSpPr>
              <p:cNvPr id="21" name="文本框 141"/>
              <p:cNvSpPr txBox="1"/>
              <p:nvPr/>
            </p:nvSpPr>
            <p:spPr>
              <a:xfrm>
                <a:off x="4818" y="6922"/>
                <a:ext cx="2376" cy="1031"/>
              </a:xfrm>
              <a:prstGeom prst="rect">
                <a:avLst/>
              </a:prstGeom>
              <a:noFill/>
            </p:spPr>
            <p:txBody>
              <a:bodyPr wrap="square" lIns="0" tIns="0" rIns="0" bIns="0">
                <a:noAutofit/>
              </a:bodyPr>
              <a:lstStyle/>
              <a:p>
                <a:pPr marL="0" marR="0" lvl="0" algn="ctr" defTabSz="914400" eaLnBrk="1" fontAlgn="base" latinLnBrk="0" hangingPunct="1">
                  <a:lnSpc>
                    <a:spcPct val="150000"/>
                  </a:lnSpc>
                  <a:buClrTx/>
                  <a:buSzTx/>
                  <a:buFontTx/>
                  <a:buNone/>
                  <a:defRPr/>
                </a:pPr>
                <a:r>
                  <a:rPr lang="zh-CN" altLang="en-US" sz="1400" b="1" kern="0" noProof="0" dirty="0">
                    <a:ln>
                      <a:noFill/>
                    </a:ln>
                    <a:solidFill>
                      <a:srgbClr val="585455"/>
                    </a:solidFill>
                    <a:effectLst/>
                    <a:uLnTx/>
                    <a:uFillTx/>
                    <a:latin typeface="+mj-ea"/>
                    <a:ea typeface="+mj-ea"/>
                    <a:cs typeface="+mj-ea"/>
                    <a:sym typeface="+mn-lt"/>
                  </a:rPr>
                  <a:t>Culturally appropriate</a:t>
                </a:r>
                <a:endParaRPr lang="zh-CN" altLang="en-US" sz="1400" b="1" kern="0" noProof="0" dirty="0">
                  <a:ln>
                    <a:noFill/>
                  </a:ln>
                  <a:solidFill>
                    <a:srgbClr val="585455"/>
                  </a:solidFill>
                  <a:effectLst/>
                  <a:uLnTx/>
                  <a:uFillTx/>
                  <a:latin typeface="+mj-ea"/>
                  <a:ea typeface="+mj-ea"/>
                  <a:cs typeface="+mj-ea"/>
                  <a:sym typeface="+mn-lt"/>
                </a:endParaRPr>
              </a:p>
            </p:txBody>
          </p:sp>
        </p:grpSp>
        <p:sp>
          <p:nvSpPr>
            <p:cNvPr id="58" name="Can 115"/>
            <p:cNvSpPr/>
            <p:nvPr/>
          </p:nvSpPr>
          <p:spPr>
            <a:xfrm rot="5400000">
              <a:off x="3985" y="4547"/>
              <a:ext cx="222" cy="1086"/>
            </a:xfrm>
            <a:prstGeom prst="ca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Can 115"/>
            <p:cNvSpPr/>
            <p:nvPr/>
          </p:nvSpPr>
          <p:spPr>
            <a:xfrm rot="5400000">
              <a:off x="5750" y="4546"/>
              <a:ext cx="222" cy="1086"/>
            </a:xfrm>
            <a:prstGeom prst="ca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7" name="组合 56"/>
            <p:cNvGrpSpPr/>
            <p:nvPr/>
          </p:nvGrpSpPr>
          <p:grpSpPr>
            <a:xfrm>
              <a:off x="2322" y="3328"/>
              <a:ext cx="2709" cy="1873"/>
              <a:chOff x="6906" y="4081"/>
              <a:chExt cx="2709" cy="1873"/>
            </a:xfrm>
          </p:grpSpPr>
          <p:grpSp>
            <p:nvGrpSpPr>
              <p:cNvPr id="54" name="组合 53"/>
              <p:cNvGrpSpPr/>
              <p:nvPr/>
            </p:nvGrpSpPr>
            <p:grpSpPr>
              <a:xfrm>
                <a:off x="7826" y="4773"/>
                <a:ext cx="869" cy="1181"/>
                <a:chOff x="7874" y="4773"/>
                <a:chExt cx="869" cy="1181"/>
              </a:xfrm>
            </p:grpSpPr>
            <p:sp>
              <p:nvSpPr>
                <p:cNvPr id="34" name="Flowchart: Off-page Connector 70"/>
                <p:cNvSpPr/>
                <p:nvPr/>
              </p:nvSpPr>
              <p:spPr>
                <a:xfrm flipV="1">
                  <a:off x="7874" y="4773"/>
                  <a:ext cx="868" cy="1181"/>
                </a:xfrm>
                <a:prstGeom prst="flowChartOffpageConnector">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68"/>
                <p:cNvSpPr txBox="1"/>
                <p:nvPr/>
              </p:nvSpPr>
              <p:spPr>
                <a:xfrm>
                  <a:off x="7875" y="5013"/>
                  <a:ext cx="868" cy="773"/>
                </a:xfrm>
                <a:prstGeom prst="rect">
                  <a:avLst/>
                </a:prstGeom>
                <a:noFill/>
              </p:spPr>
              <p:txBody>
                <a:bodyPr wrap="square" rtlCol="0">
                  <a:spAutoFit/>
                </a:bodyPr>
                <a:lstStyle/>
                <a:p>
                  <a:pPr algn="ctr"/>
                  <a:r>
                    <a:rPr lang="en-GB" sz="2400" dirty="0">
                      <a:solidFill>
                        <a:schemeClr val="bg1"/>
                      </a:solidFill>
                      <a:ea typeface="Fira Sans" panose="020B0503050000020004" pitchFamily="34" charset="0"/>
                    </a:rPr>
                    <a:t>02</a:t>
                  </a:r>
                  <a:endParaRPr lang="en-IN" sz="2400" dirty="0">
                    <a:solidFill>
                      <a:schemeClr val="bg1"/>
                    </a:solidFill>
                    <a:ea typeface="Fira Sans" panose="020B0503050000020004" pitchFamily="34" charset="0"/>
                  </a:endParaRPr>
                </a:p>
              </p:txBody>
            </p:sp>
          </p:grpSp>
          <p:sp>
            <p:nvSpPr>
              <p:cNvPr id="42" name="文本框 141"/>
              <p:cNvSpPr txBox="1"/>
              <p:nvPr/>
            </p:nvSpPr>
            <p:spPr>
              <a:xfrm>
                <a:off x="6906" y="4081"/>
                <a:ext cx="2709" cy="454"/>
              </a:xfrm>
              <a:prstGeom prst="rect">
                <a:avLst/>
              </a:prstGeom>
              <a:noFill/>
            </p:spPr>
            <p:txBody>
              <a:bodyPr wrap="square" lIns="0" tIns="0" rIns="0" bIns="0">
                <a:noAutofit/>
              </a:bodyPr>
              <a:lstStyle/>
              <a:p>
                <a:pPr marL="0" marR="0" lvl="0" algn="ctr" defTabSz="914400" eaLnBrk="1" fontAlgn="base" latinLnBrk="0" hangingPunct="1">
                  <a:lnSpc>
                    <a:spcPct val="150000"/>
                  </a:lnSpc>
                  <a:buClrTx/>
                  <a:buSzTx/>
                  <a:buFontTx/>
                  <a:buNone/>
                  <a:defRPr/>
                </a:pPr>
                <a:r>
                  <a:rPr lang="zh-CN" altLang="en-US" sz="1400" b="1" kern="0" noProof="0" dirty="0">
                    <a:ln>
                      <a:noFill/>
                    </a:ln>
                    <a:solidFill>
                      <a:srgbClr val="585455"/>
                    </a:solidFill>
                    <a:effectLst/>
                    <a:uLnTx/>
                    <a:uFillTx/>
                    <a:latin typeface="+mj-ea"/>
                    <a:ea typeface="+mj-ea"/>
                    <a:cs typeface="+mj-ea"/>
                    <a:sym typeface="+mn-lt"/>
                  </a:rPr>
                  <a:t>Low cost</a:t>
                </a:r>
                <a:endParaRPr lang="zh-CN" altLang="en-US" sz="1400" b="1" kern="0" noProof="0" dirty="0">
                  <a:ln>
                    <a:noFill/>
                  </a:ln>
                  <a:solidFill>
                    <a:srgbClr val="585455"/>
                  </a:solidFill>
                  <a:effectLst/>
                  <a:uLnTx/>
                  <a:uFillTx/>
                  <a:latin typeface="+mj-ea"/>
                  <a:ea typeface="+mj-ea"/>
                  <a:cs typeface="+mj-ea"/>
                  <a:sym typeface="+mn-lt"/>
                </a:endParaRPr>
              </a:p>
            </p:txBody>
          </p:sp>
        </p:grpSp>
        <p:grpSp>
          <p:nvGrpSpPr>
            <p:cNvPr id="59" name="组合 58"/>
            <p:cNvGrpSpPr/>
            <p:nvPr/>
          </p:nvGrpSpPr>
          <p:grpSpPr>
            <a:xfrm>
              <a:off x="4072" y="4976"/>
              <a:ext cx="2709" cy="1838"/>
              <a:chOff x="9231" y="5733"/>
              <a:chExt cx="2709" cy="1838"/>
            </a:xfrm>
          </p:grpSpPr>
          <p:grpSp>
            <p:nvGrpSpPr>
              <p:cNvPr id="56" name="组合 55"/>
              <p:cNvGrpSpPr/>
              <p:nvPr/>
            </p:nvGrpSpPr>
            <p:grpSpPr>
              <a:xfrm>
                <a:off x="10110" y="5733"/>
                <a:ext cx="915" cy="1195"/>
                <a:chOff x="10096" y="5733"/>
                <a:chExt cx="915" cy="1195"/>
              </a:xfrm>
            </p:grpSpPr>
            <p:sp>
              <p:nvSpPr>
                <p:cNvPr id="30" name="Flowchart: Off-page Connector 75"/>
                <p:cNvSpPr/>
                <p:nvPr/>
              </p:nvSpPr>
              <p:spPr>
                <a:xfrm>
                  <a:off x="10143" y="5733"/>
                  <a:ext cx="868" cy="1195"/>
                </a:xfrm>
                <a:prstGeom prst="flowChartOffpageConnector">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73"/>
                <p:cNvSpPr txBox="1"/>
                <p:nvPr/>
              </p:nvSpPr>
              <p:spPr>
                <a:xfrm>
                  <a:off x="10096" y="6013"/>
                  <a:ext cx="915" cy="773"/>
                </a:xfrm>
                <a:prstGeom prst="rect">
                  <a:avLst/>
                </a:prstGeom>
                <a:noFill/>
              </p:spPr>
              <p:txBody>
                <a:bodyPr wrap="square" rtlCol="0">
                  <a:spAutoFit/>
                </a:bodyPr>
                <a:lstStyle/>
                <a:p>
                  <a:pPr algn="ctr"/>
                  <a:r>
                    <a:rPr lang="en-GB" sz="2400" dirty="0">
                      <a:solidFill>
                        <a:schemeClr val="bg1"/>
                      </a:solidFill>
                      <a:ea typeface="Fira Sans" panose="020B0503050000020004" pitchFamily="34" charset="0"/>
                    </a:rPr>
                    <a:t>03</a:t>
                  </a:r>
                  <a:endParaRPr lang="en-IN" sz="2400" dirty="0">
                    <a:solidFill>
                      <a:schemeClr val="bg1"/>
                    </a:solidFill>
                    <a:ea typeface="Fira Sans" panose="020B0503050000020004" pitchFamily="34" charset="0"/>
                  </a:endParaRPr>
                </a:p>
              </p:txBody>
            </p:sp>
          </p:grpSp>
          <p:sp>
            <p:nvSpPr>
              <p:cNvPr id="22" name="文本框 141"/>
              <p:cNvSpPr txBox="1"/>
              <p:nvPr/>
            </p:nvSpPr>
            <p:spPr>
              <a:xfrm>
                <a:off x="9231" y="7020"/>
                <a:ext cx="2709" cy="551"/>
              </a:xfrm>
              <a:prstGeom prst="rect">
                <a:avLst/>
              </a:prstGeom>
              <a:noFill/>
            </p:spPr>
            <p:txBody>
              <a:bodyPr wrap="square" lIns="0" tIns="0" rIns="0" bIns="0">
                <a:noAutofit/>
              </a:bodyPr>
              <a:lstStyle/>
              <a:p>
                <a:pPr marL="0" marR="0" lvl="0" algn="ctr" defTabSz="914400" eaLnBrk="1" fontAlgn="base" latinLnBrk="0" hangingPunct="1">
                  <a:lnSpc>
                    <a:spcPct val="150000"/>
                  </a:lnSpc>
                  <a:buClrTx/>
                  <a:buSzTx/>
                  <a:buFontTx/>
                  <a:buNone/>
                  <a:defRPr/>
                </a:pPr>
                <a:r>
                  <a:rPr lang="zh-CN" altLang="en-US" sz="1400" b="1" kern="0" noProof="0" dirty="0">
                    <a:ln>
                      <a:noFill/>
                    </a:ln>
                    <a:solidFill>
                      <a:srgbClr val="585455"/>
                    </a:solidFill>
                    <a:effectLst/>
                    <a:uLnTx/>
                    <a:uFillTx/>
                    <a:latin typeface="+mj-ea"/>
                    <a:ea typeface="+mj-ea"/>
                    <a:cs typeface="+mj-ea"/>
                    <a:sym typeface="+mn-lt"/>
                  </a:rPr>
                  <a:t>Environmental protection</a:t>
                </a:r>
                <a:endParaRPr lang="zh-CN" altLang="en-US" sz="1400" b="1" kern="0" noProof="0" dirty="0">
                  <a:ln>
                    <a:noFill/>
                  </a:ln>
                  <a:solidFill>
                    <a:srgbClr val="585455"/>
                  </a:solidFill>
                  <a:effectLst/>
                  <a:uLnTx/>
                  <a:uFillTx/>
                  <a:latin typeface="+mj-ea"/>
                  <a:ea typeface="+mj-ea"/>
                  <a:cs typeface="+mj-ea"/>
                  <a:sym typeface="+mn-lt"/>
                </a:endParaRPr>
              </a:p>
            </p:txBody>
          </p:sp>
        </p:grpSp>
        <p:sp>
          <p:nvSpPr>
            <p:cNvPr id="61" name="Can 115"/>
            <p:cNvSpPr/>
            <p:nvPr/>
          </p:nvSpPr>
          <p:spPr>
            <a:xfrm rot="5400000">
              <a:off x="7479" y="4547"/>
              <a:ext cx="222" cy="1086"/>
            </a:xfrm>
            <a:prstGeom prst="ca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Can 115"/>
            <p:cNvSpPr/>
            <p:nvPr/>
          </p:nvSpPr>
          <p:spPr>
            <a:xfrm rot="5400000">
              <a:off x="9244" y="4546"/>
              <a:ext cx="222" cy="1086"/>
            </a:xfrm>
            <a:prstGeom prst="ca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组合 62"/>
            <p:cNvGrpSpPr/>
            <p:nvPr/>
          </p:nvGrpSpPr>
          <p:grpSpPr>
            <a:xfrm>
              <a:off x="5783" y="2829"/>
              <a:ext cx="2709" cy="2372"/>
              <a:chOff x="6873" y="3582"/>
              <a:chExt cx="2709" cy="2372"/>
            </a:xfrm>
          </p:grpSpPr>
          <p:grpSp>
            <p:nvGrpSpPr>
              <p:cNvPr id="64" name="组合 63"/>
              <p:cNvGrpSpPr/>
              <p:nvPr/>
            </p:nvGrpSpPr>
            <p:grpSpPr>
              <a:xfrm>
                <a:off x="7826" y="4773"/>
                <a:ext cx="869" cy="1181"/>
                <a:chOff x="7874" y="4773"/>
                <a:chExt cx="869" cy="1181"/>
              </a:xfrm>
            </p:grpSpPr>
            <p:sp>
              <p:nvSpPr>
                <p:cNvPr id="65" name="Flowchart: Off-page Connector 70"/>
                <p:cNvSpPr/>
                <p:nvPr/>
              </p:nvSpPr>
              <p:spPr>
                <a:xfrm flipV="1">
                  <a:off x="7874" y="4773"/>
                  <a:ext cx="868" cy="1181"/>
                </a:xfrm>
                <a:prstGeom prst="flowChartOffpageConnector">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TextBox 68"/>
                <p:cNvSpPr txBox="1"/>
                <p:nvPr/>
              </p:nvSpPr>
              <p:spPr>
                <a:xfrm>
                  <a:off x="7875" y="5013"/>
                  <a:ext cx="868" cy="773"/>
                </a:xfrm>
                <a:prstGeom prst="rect">
                  <a:avLst/>
                </a:prstGeom>
                <a:noFill/>
              </p:spPr>
              <p:txBody>
                <a:bodyPr wrap="square" rtlCol="0">
                  <a:spAutoFit/>
                </a:bodyPr>
                <a:lstStyle/>
                <a:p>
                  <a:pPr algn="ctr"/>
                  <a:r>
                    <a:rPr lang="en-GB" sz="2400" dirty="0">
                      <a:solidFill>
                        <a:schemeClr val="bg1"/>
                      </a:solidFill>
                      <a:ea typeface="Fira Sans" panose="020B0503050000020004" pitchFamily="34" charset="0"/>
                    </a:rPr>
                    <a:t>0</a:t>
                  </a:r>
                  <a:r>
                    <a:rPr lang="en-US" altLang="en-GB" sz="2400" dirty="0">
                      <a:solidFill>
                        <a:schemeClr val="bg1"/>
                      </a:solidFill>
                      <a:ea typeface="Fira Sans" panose="020B0503050000020004" pitchFamily="34" charset="0"/>
                    </a:rPr>
                    <a:t>4</a:t>
                  </a:r>
                  <a:endParaRPr lang="en-US" altLang="en-GB" sz="2400" dirty="0">
                    <a:solidFill>
                      <a:schemeClr val="bg1"/>
                    </a:solidFill>
                    <a:ea typeface="Fira Sans" panose="020B0503050000020004" pitchFamily="34" charset="0"/>
                  </a:endParaRPr>
                </a:p>
              </p:txBody>
            </p:sp>
          </p:grpSp>
          <p:sp>
            <p:nvSpPr>
              <p:cNvPr id="67" name="文本框 141"/>
              <p:cNvSpPr txBox="1"/>
              <p:nvPr/>
            </p:nvSpPr>
            <p:spPr>
              <a:xfrm>
                <a:off x="6873" y="3582"/>
                <a:ext cx="2709" cy="953"/>
              </a:xfrm>
              <a:prstGeom prst="rect">
                <a:avLst/>
              </a:prstGeom>
              <a:noFill/>
            </p:spPr>
            <p:txBody>
              <a:bodyPr wrap="square" lIns="0" tIns="0" rIns="0" bIns="0">
                <a:noAutofit/>
              </a:bodyPr>
              <a:lstStyle/>
              <a:p>
                <a:pPr marL="0" marR="0" lvl="0" algn="ctr" defTabSz="914400" eaLnBrk="1" fontAlgn="base" latinLnBrk="0" hangingPunct="1">
                  <a:lnSpc>
                    <a:spcPct val="150000"/>
                  </a:lnSpc>
                  <a:buClrTx/>
                  <a:buSzTx/>
                  <a:buFontTx/>
                  <a:buNone/>
                  <a:defRPr/>
                </a:pPr>
                <a:r>
                  <a:rPr lang="zh-CN" altLang="en-US" sz="1400" b="1" kern="0" noProof="0" dirty="0">
                    <a:ln>
                      <a:noFill/>
                    </a:ln>
                    <a:solidFill>
                      <a:srgbClr val="585455"/>
                    </a:solidFill>
                    <a:effectLst/>
                    <a:uLnTx/>
                    <a:uFillTx/>
                    <a:latin typeface="+mj-ea"/>
                    <a:ea typeface="+mj-ea"/>
                    <a:cs typeface="+mj-ea"/>
                    <a:sym typeface="+mn-lt"/>
                  </a:rPr>
                  <a:t>Accessibility of construction</a:t>
                </a:r>
                <a:endParaRPr lang="zh-CN" altLang="en-US" sz="1400" b="1" kern="0" noProof="0" dirty="0">
                  <a:ln>
                    <a:noFill/>
                  </a:ln>
                  <a:solidFill>
                    <a:srgbClr val="585455"/>
                  </a:solidFill>
                  <a:effectLst/>
                  <a:uLnTx/>
                  <a:uFillTx/>
                  <a:latin typeface="+mj-ea"/>
                  <a:ea typeface="+mj-ea"/>
                  <a:cs typeface="+mj-ea"/>
                  <a:sym typeface="+mn-lt"/>
                </a:endParaRPr>
              </a:p>
            </p:txBody>
          </p:sp>
        </p:grpSp>
        <p:sp>
          <p:nvSpPr>
            <p:cNvPr id="73" name="Can 115"/>
            <p:cNvSpPr/>
            <p:nvPr/>
          </p:nvSpPr>
          <p:spPr>
            <a:xfrm rot="5400000">
              <a:off x="9245" y="4550"/>
              <a:ext cx="222" cy="1086"/>
            </a:xfrm>
            <a:prstGeom prst="ca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Can 115"/>
            <p:cNvSpPr/>
            <p:nvPr/>
          </p:nvSpPr>
          <p:spPr>
            <a:xfrm rot="5400000">
              <a:off x="10920" y="4547"/>
              <a:ext cx="222" cy="1086"/>
            </a:xfrm>
            <a:prstGeom prst="ca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Can 115"/>
            <p:cNvSpPr/>
            <p:nvPr/>
          </p:nvSpPr>
          <p:spPr>
            <a:xfrm rot="5400000">
              <a:off x="12685" y="4546"/>
              <a:ext cx="222" cy="1086"/>
            </a:xfrm>
            <a:prstGeom prst="ca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1" name="组合 80"/>
            <p:cNvGrpSpPr/>
            <p:nvPr/>
          </p:nvGrpSpPr>
          <p:grpSpPr>
            <a:xfrm>
              <a:off x="9177" y="3328"/>
              <a:ext cx="2709" cy="1873"/>
              <a:chOff x="6826" y="4081"/>
              <a:chExt cx="2709" cy="1873"/>
            </a:xfrm>
          </p:grpSpPr>
          <p:grpSp>
            <p:nvGrpSpPr>
              <p:cNvPr id="82" name="组合 81"/>
              <p:cNvGrpSpPr/>
              <p:nvPr/>
            </p:nvGrpSpPr>
            <p:grpSpPr>
              <a:xfrm>
                <a:off x="7826" y="4773"/>
                <a:ext cx="869" cy="1181"/>
                <a:chOff x="7874" y="4773"/>
                <a:chExt cx="869" cy="1181"/>
              </a:xfrm>
            </p:grpSpPr>
            <p:sp>
              <p:nvSpPr>
                <p:cNvPr id="83" name="Flowchart: Off-page Connector 70"/>
                <p:cNvSpPr/>
                <p:nvPr/>
              </p:nvSpPr>
              <p:spPr>
                <a:xfrm flipV="1">
                  <a:off x="7874" y="4773"/>
                  <a:ext cx="868" cy="1181"/>
                </a:xfrm>
                <a:prstGeom prst="flowChartOffpageConnector">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TextBox 68"/>
                <p:cNvSpPr txBox="1"/>
                <p:nvPr/>
              </p:nvSpPr>
              <p:spPr>
                <a:xfrm>
                  <a:off x="7875" y="5013"/>
                  <a:ext cx="868" cy="773"/>
                </a:xfrm>
                <a:prstGeom prst="rect">
                  <a:avLst/>
                </a:prstGeom>
                <a:noFill/>
              </p:spPr>
              <p:txBody>
                <a:bodyPr wrap="square" rtlCol="0">
                  <a:spAutoFit/>
                </a:bodyPr>
                <a:lstStyle/>
                <a:p>
                  <a:pPr algn="ctr"/>
                  <a:r>
                    <a:rPr lang="en-GB" sz="2400" dirty="0">
                      <a:solidFill>
                        <a:schemeClr val="bg1"/>
                      </a:solidFill>
                      <a:ea typeface="Fira Sans" panose="020B0503050000020004" pitchFamily="34" charset="0"/>
                    </a:rPr>
                    <a:t>0</a:t>
                  </a:r>
                  <a:r>
                    <a:rPr lang="en-US" altLang="en-GB" sz="2400" dirty="0">
                      <a:solidFill>
                        <a:schemeClr val="bg1"/>
                      </a:solidFill>
                      <a:ea typeface="Fira Sans" panose="020B0503050000020004" pitchFamily="34" charset="0"/>
                    </a:rPr>
                    <a:t>6</a:t>
                  </a:r>
                  <a:endParaRPr lang="en-US" altLang="en-GB" sz="2400" dirty="0">
                    <a:solidFill>
                      <a:schemeClr val="bg1"/>
                    </a:solidFill>
                    <a:ea typeface="Fira Sans" panose="020B0503050000020004" pitchFamily="34" charset="0"/>
                  </a:endParaRPr>
                </a:p>
              </p:txBody>
            </p:sp>
          </p:grpSp>
          <p:sp>
            <p:nvSpPr>
              <p:cNvPr id="85" name="文本框 141"/>
              <p:cNvSpPr txBox="1"/>
              <p:nvPr/>
            </p:nvSpPr>
            <p:spPr>
              <a:xfrm>
                <a:off x="6826" y="4081"/>
                <a:ext cx="2709" cy="454"/>
              </a:xfrm>
              <a:prstGeom prst="rect">
                <a:avLst/>
              </a:prstGeom>
              <a:noFill/>
            </p:spPr>
            <p:txBody>
              <a:bodyPr wrap="square" lIns="0" tIns="0" rIns="0" bIns="0">
                <a:noAutofit/>
              </a:bodyPr>
              <a:lstStyle/>
              <a:p>
                <a:pPr marL="0" marR="0" lvl="0" algn="ctr" defTabSz="914400" eaLnBrk="1" fontAlgn="base" latinLnBrk="0" hangingPunct="1">
                  <a:lnSpc>
                    <a:spcPct val="150000"/>
                  </a:lnSpc>
                  <a:buClrTx/>
                  <a:buSzTx/>
                  <a:buFontTx/>
                  <a:buNone/>
                  <a:defRPr/>
                </a:pPr>
                <a:r>
                  <a:rPr lang="zh-CN" altLang="en-US" sz="1400" b="1" kern="0" noProof="0" dirty="0">
                    <a:ln>
                      <a:noFill/>
                    </a:ln>
                    <a:solidFill>
                      <a:srgbClr val="585455"/>
                    </a:solidFill>
                    <a:effectLst/>
                    <a:uLnTx/>
                    <a:uFillTx/>
                    <a:latin typeface="+mj-ea"/>
                    <a:ea typeface="+mj-ea"/>
                    <a:cs typeface="+mj-ea"/>
                    <a:sym typeface="+mn-lt"/>
                  </a:rPr>
                  <a:t>High efficiency</a:t>
                </a:r>
                <a:endParaRPr lang="zh-CN" altLang="en-US" sz="1400" b="1" kern="0" noProof="0" dirty="0">
                  <a:ln>
                    <a:noFill/>
                  </a:ln>
                  <a:solidFill>
                    <a:srgbClr val="585455"/>
                  </a:solidFill>
                  <a:effectLst/>
                  <a:uLnTx/>
                  <a:uFillTx/>
                  <a:latin typeface="+mj-ea"/>
                  <a:ea typeface="+mj-ea"/>
                  <a:cs typeface="+mj-ea"/>
                  <a:sym typeface="+mn-lt"/>
                </a:endParaRPr>
              </a:p>
            </p:txBody>
          </p:sp>
        </p:grpSp>
        <p:grpSp>
          <p:nvGrpSpPr>
            <p:cNvPr id="86" name="组合 85"/>
            <p:cNvGrpSpPr/>
            <p:nvPr/>
          </p:nvGrpSpPr>
          <p:grpSpPr>
            <a:xfrm>
              <a:off x="11007" y="4976"/>
              <a:ext cx="2709" cy="1970"/>
              <a:chOff x="9231" y="5733"/>
              <a:chExt cx="2709" cy="1970"/>
            </a:xfrm>
          </p:grpSpPr>
          <p:grpSp>
            <p:nvGrpSpPr>
              <p:cNvPr id="87" name="组合 86"/>
              <p:cNvGrpSpPr/>
              <p:nvPr/>
            </p:nvGrpSpPr>
            <p:grpSpPr>
              <a:xfrm>
                <a:off x="10110" y="5733"/>
                <a:ext cx="915" cy="1195"/>
                <a:chOff x="10096" y="5733"/>
                <a:chExt cx="915" cy="1195"/>
              </a:xfrm>
            </p:grpSpPr>
            <p:sp>
              <p:nvSpPr>
                <p:cNvPr id="88" name="Flowchart: Off-page Connector 75"/>
                <p:cNvSpPr/>
                <p:nvPr/>
              </p:nvSpPr>
              <p:spPr>
                <a:xfrm>
                  <a:off x="10143" y="5733"/>
                  <a:ext cx="868" cy="1195"/>
                </a:xfrm>
                <a:prstGeom prst="flowChartOffpageConnector">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73"/>
                <p:cNvSpPr txBox="1"/>
                <p:nvPr/>
              </p:nvSpPr>
              <p:spPr>
                <a:xfrm>
                  <a:off x="10096" y="6013"/>
                  <a:ext cx="915" cy="773"/>
                </a:xfrm>
                <a:prstGeom prst="rect">
                  <a:avLst/>
                </a:prstGeom>
                <a:noFill/>
              </p:spPr>
              <p:txBody>
                <a:bodyPr wrap="square" rtlCol="0">
                  <a:spAutoFit/>
                </a:bodyPr>
                <a:lstStyle/>
                <a:p>
                  <a:pPr algn="ctr"/>
                  <a:r>
                    <a:rPr lang="en-GB" sz="2400" dirty="0">
                      <a:solidFill>
                        <a:schemeClr val="bg1"/>
                      </a:solidFill>
                      <a:ea typeface="Fira Sans" panose="020B0503050000020004" pitchFamily="34" charset="0"/>
                    </a:rPr>
                    <a:t>0</a:t>
                  </a:r>
                  <a:r>
                    <a:rPr lang="en-US" altLang="en-GB" sz="2400" dirty="0">
                      <a:solidFill>
                        <a:schemeClr val="bg1"/>
                      </a:solidFill>
                      <a:ea typeface="Fira Sans" panose="020B0503050000020004" pitchFamily="34" charset="0"/>
                    </a:rPr>
                    <a:t>7</a:t>
                  </a:r>
                  <a:endParaRPr lang="en-US" altLang="en-GB" sz="2400" dirty="0">
                    <a:solidFill>
                      <a:schemeClr val="bg1"/>
                    </a:solidFill>
                    <a:ea typeface="Fira Sans" panose="020B0503050000020004" pitchFamily="34" charset="0"/>
                  </a:endParaRPr>
                </a:p>
              </p:txBody>
            </p:sp>
          </p:grpSp>
          <p:sp>
            <p:nvSpPr>
              <p:cNvPr id="90" name="文本框 141"/>
              <p:cNvSpPr txBox="1"/>
              <p:nvPr/>
            </p:nvSpPr>
            <p:spPr>
              <a:xfrm>
                <a:off x="9231" y="7020"/>
                <a:ext cx="2709" cy="683"/>
              </a:xfrm>
              <a:prstGeom prst="rect">
                <a:avLst/>
              </a:prstGeom>
              <a:noFill/>
            </p:spPr>
            <p:txBody>
              <a:bodyPr wrap="square" lIns="0" tIns="0" rIns="0" bIns="0">
                <a:noAutofit/>
              </a:bodyPr>
              <a:lstStyle/>
              <a:p>
                <a:pPr marL="0" marR="0" lvl="0" algn="ctr" defTabSz="914400" eaLnBrk="1" fontAlgn="base" latinLnBrk="0" hangingPunct="1">
                  <a:lnSpc>
                    <a:spcPct val="150000"/>
                  </a:lnSpc>
                  <a:buClrTx/>
                  <a:buSzTx/>
                  <a:buFontTx/>
                  <a:buNone/>
                  <a:defRPr/>
                </a:pPr>
                <a:r>
                  <a:rPr lang="zh-CN" altLang="en-US" sz="1400" b="1" kern="0" noProof="0" dirty="0">
                    <a:ln>
                      <a:noFill/>
                    </a:ln>
                    <a:solidFill>
                      <a:srgbClr val="585455"/>
                    </a:solidFill>
                    <a:effectLst/>
                    <a:uLnTx/>
                    <a:uFillTx/>
                    <a:latin typeface="+mj-ea"/>
                    <a:ea typeface="+mj-ea"/>
                    <a:cs typeface="+mj-ea"/>
                    <a:sym typeface="+mn-lt"/>
                  </a:rPr>
                  <a:t>Energy utilization: </a:t>
                </a:r>
                <a:endParaRPr lang="zh-CN" altLang="en-US" sz="1400" b="1" kern="0" noProof="0" dirty="0">
                  <a:ln>
                    <a:noFill/>
                  </a:ln>
                  <a:solidFill>
                    <a:srgbClr val="585455"/>
                  </a:solidFill>
                  <a:effectLst/>
                  <a:uLnTx/>
                  <a:uFillTx/>
                  <a:latin typeface="+mj-ea"/>
                  <a:ea typeface="+mj-ea"/>
                  <a:cs typeface="+mj-ea"/>
                  <a:sym typeface="+mn-lt"/>
                </a:endParaRPr>
              </a:p>
            </p:txBody>
          </p:sp>
        </p:grpSp>
        <p:sp>
          <p:nvSpPr>
            <p:cNvPr id="91" name="Can 115"/>
            <p:cNvSpPr/>
            <p:nvPr/>
          </p:nvSpPr>
          <p:spPr>
            <a:xfrm rot="5400000">
              <a:off x="14414" y="4547"/>
              <a:ext cx="222" cy="1086"/>
            </a:xfrm>
            <a:prstGeom prst="ca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3" name="组合 92"/>
            <p:cNvGrpSpPr/>
            <p:nvPr/>
          </p:nvGrpSpPr>
          <p:grpSpPr>
            <a:xfrm>
              <a:off x="12801" y="2953"/>
              <a:ext cx="2659" cy="2248"/>
              <a:chOff x="6956" y="3706"/>
              <a:chExt cx="2659" cy="2248"/>
            </a:xfrm>
          </p:grpSpPr>
          <p:grpSp>
            <p:nvGrpSpPr>
              <p:cNvPr id="94" name="组合 93"/>
              <p:cNvGrpSpPr/>
              <p:nvPr/>
            </p:nvGrpSpPr>
            <p:grpSpPr>
              <a:xfrm>
                <a:off x="7826" y="4773"/>
                <a:ext cx="869" cy="1181"/>
                <a:chOff x="7874" y="4773"/>
                <a:chExt cx="869" cy="1181"/>
              </a:xfrm>
            </p:grpSpPr>
            <p:sp>
              <p:nvSpPr>
                <p:cNvPr id="95" name="Flowchart: Off-page Connector 70"/>
                <p:cNvSpPr/>
                <p:nvPr/>
              </p:nvSpPr>
              <p:spPr>
                <a:xfrm flipV="1">
                  <a:off x="7874" y="4773"/>
                  <a:ext cx="868" cy="1181"/>
                </a:xfrm>
                <a:prstGeom prst="flowChartOffpageConnector">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TextBox 68"/>
                <p:cNvSpPr txBox="1"/>
                <p:nvPr/>
              </p:nvSpPr>
              <p:spPr>
                <a:xfrm>
                  <a:off x="7875" y="5013"/>
                  <a:ext cx="868" cy="773"/>
                </a:xfrm>
                <a:prstGeom prst="rect">
                  <a:avLst/>
                </a:prstGeom>
                <a:noFill/>
              </p:spPr>
              <p:txBody>
                <a:bodyPr wrap="square" rtlCol="0">
                  <a:spAutoFit/>
                </a:bodyPr>
                <a:lstStyle/>
                <a:p>
                  <a:pPr algn="ctr"/>
                  <a:r>
                    <a:rPr lang="en-GB" sz="2400" dirty="0">
                      <a:solidFill>
                        <a:schemeClr val="bg1"/>
                      </a:solidFill>
                      <a:ea typeface="Fira Sans" panose="020B0503050000020004" pitchFamily="34" charset="0"/>
                    </a:rPr>
                    <a:t>0</a:t>
                  </a:r>
                  <a:r>
                    <a:rPr lang="en-US" altLang="en-GB" sz="2400" dirty="0">
                      <a:solidFill>
                        <a:schemeClr val="bg1"/>
                      </a:solidFill>
                      <a:ea typeface="Fira Sans" panose="020B0503050000020004" pitchFamily="34" charset="0"/>
                    </a:rPr>
                    <a:t>8</a:t>
                  </a:r>
                  <a:endParaRPr lang="en-US" altLang="en-GB" sz="2400" dirty="0">
                    <a:solidFill>
                      <a:schemeClr val="bg1"/>
                    </a:solidFill>
                    <a:ea typeface="Fira Sans" panose="020B0503050000020004" pitchFamily="34" charset="0"/>
                  </a:endParaRPr>
                </a:p>
              </p:txBody>
            </p:sp>
          </p:grpSp>
          <p:sp>
            <p:nvSpPr>
              <p:cNvPr id="97" name="文本框 141"/>
              <p:cNvSpPr txBox="1"/>
              <p:nvPr/>
            </p:nvSpPr>
            <p:spPr>
              <a:xfrm>
                <a:off x="6956" y="3706"/>
                <a:ext cx="2659" cy="829"/>
              </a:xfrm>
              <a:prstGeom prst="rect">
                <a:avLst/>
              </a:prstGeom>
              <a:noFill/>
            </p:spPr>
            <p:txBody>
              <a:bodyPr wrap="square" lIns="0" tIns="0" rIns="0" bIns="0">
                <a:noAutofit/>
              </a:bodyPr>
              <a:lstStyle/>
              <a:p>
                <a:pPr marL="0" marR="0" lvl="0" algn="ctr" defTabSz="914400" eaLnBrk="1" fontAlgn="base" latinLnBrk="0" hangingPunct="1">
                  <a:lnSpc>
                    <a:spcPct val="150000"/>
                  </a:lnSpc>
                  <a:buClrTx/>
                  <a:buSzTx/>
                  <a:buFontTx/>
                  <a:buNone/>
                  <a:defRPr/>
                </a:pPr>
                <a:r>
                  <a:rPr lang="zh-CN" altLang="en-US" sz="1400" b="1" kern="0" noProof="0" dirty="0">
                    <a:ln>
                      <a:noFill/>
                    </a:ln>
                    <a:solidFill>
                      <a:srgbClr val="585455"/>
                    </a:solidFill>
                    <a:effectLst/>
                    <a:uLnTx/>
                    <a:uFillTx/>
                    <a:latin typeface="+mj-ea"/>
                    <a:ea typeface="+mj-ea"/>
                    <a:cs typeface="+mj-ea"/>
                    <a:sym typeface="+mn-lt"/>
                  </a:rPr>
                  <a:t>High safety performance</a:t>
                </a:r>
                <a:endParaRPr lang="zh-CN" altLang="en-US" sz="1400" b="1" kern="0" noProof="0" dirty="0">
                  <a:ln>
                    <a:noFill/>
                  </a:ln>
                  <a:solidFill>
                    <a:srgbClr val="585455"/>
                  </a:solidFill>
                  <a:effectLst/>
                  <a:uLnTx/>
                  <a:uFillTx/>
                  <a:latin typeface="+mj-ea"/>
                  <a:ea typeface="+mj-ea"/>
                  <a:cs typeface="+mj-ea"/>
                  <a:sym typeface="+mn-lt"/>
                </a:endParaRPr>
              </a:p>
            </p:txBody>
          </p:sp>
        </p:grpSp>
        <p:grpSp>
          <p:nvGrpSpPr>
            <p:cNvPr id="68" name="组合 67"/>
            <p:cNvGrpSpPr/>
            <p:nvPr/>
          </p:nvGrpSpPr>
          <p:grpSpPr>
            <a:xfrm>
              <a:off x="7566" y="4976"/>
              <a:ext cx="2709" cy="1968"/>
              <a:chOff x="9231" y="5733"/>
              <a:chExt cx="2709" cy="1968"/>
            </a:xfrm>
          </p:grpSpPr>
          <p:grpSp>
            <p:nvGrpSpPr>
              <p:cNvPr id="69" name="组合 68"/>
              <p:cNvGrpSpPr/>
              <p:nvPr/>
            </p:nvGrpSpPr>
            <p:grpSpPr>
              <a:xfrm>
                <a:off x="10110" y="5733"/>
                <a:ext cx="915" cy="1195"/>
                <a:chOff x="10096" y="5733"/>
                <a:chExt cx="915" cy="1195"/>
              </a:xfrm>
            </p:grpSpPr>
            <p:sp>
              <p:nvSpPr>
                <p:cNvPr id="70" name="Flowchart: Off-page Connector 75"/>
                <p:cNvSpPr/>
                <p:nvPr/>
              </p:nvSpPr>
              <p:spPr>
                <a:xfrm>
                  <a:off x="10143" y="5733"/>
                  <a:ext cx="868" cy="1195"/>
                </a:xfrm>
                <a:prstGeom prst="flowChartOffpageConnector">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TextBox 73"/>
                <p:cNvSpPr txBox="1"/>
                <p:nvPr/>
              </p:nvSpPr>
              <p:spPr>
                <a:xfrm>
                  <a:off x="10096" y="6013"/>
                  <a:ext cx="915" cy="773"/>
                </a:xfrm>
                <a:prstGeom prst="rect">
                  <a:avLst/>
                </a:prstGeom>
                <a:noFill/>
              </p:spPr>
              <p:txBody>
                <a:bodyPr wrap="square" rtlCol="0">
                  <a:spAutoFit/>
                </a:bodyPr>
                <a:lstStyle/>
                <a:p>
                  <a:pPr algn="ctr"/>
                  <a:r>
                    <a:rPr lang="en-GB" sz="2400" dirty="0">
                      <a:solidFill>
                        <a:schemeClr val="bg1"/>
                      </a:solidFill>
                      <a:ea typeface="Fira Sans" panose="020B0503050000020004" pitchFamily="34" charset="0"/>
                    </a:rPr>
                    <a:t>0</a:t>
                  </a:r>
                  <a:r>
                    <a:rPr lang="en-US" altLang="en-GB" sz="2400" dirty="0">
                      <a:solidFill>
                        <a:schemeClr val="bg1"/>
                      </a:solidFill>
                      <a:ea typeface="Fira Sans" panose="020B0503050000020004" pitchFamily="34" charset="0"/>
                    </a:rPr>
                    <a:t>5</a:t>
                  </a:r>
                  <a:endParaRPr lang="en-US" altLang="en-GB" sz="2400" dirty="0">
                    <a:solidFill>
                      <a:schemeClr val="bg1"/>
                    </a:solidFill>
                    <a:ea typeface="Fira Sans" panose="020B0503050000020004" pitchFamily="34" charset="0"/>
                  </a:endParaRPr>
                </a:p>
              </p:txBody>
            </p:sp>
          </p:grpSp>
          <p:sp>
            <p:nvSpPr>
              <p:cNvPr id="72" name="文本框 141"/>
              <p:cNvSpPr txBox="1"/>
              <p:nvPr/>
            </p:nvSpPr>
            <p:spPr>
              <a:xfrm>
                <a:off x="9231" y="7020"/>
                <a:ext cx="2709" cy="681"/>
              </a:xfrm>
              <a:prstGeom prst="rect">
                <a:avLst/>
              </a:prstGeom>
              <a:noFill/>
            </p:spPr>
            <p:txBody>
              <a:bodyPr wrap="square" lIns="0" tIns="0" rIns="0" bIns="0">
                <a:noAutofit/>
              </a:bodyPr>
              <a:lstStyle/>
              <a:p>
                <a:pPr marL="0" marR="0" lvl="0" algn="ctr" defTabSz="914400" eaLnBrk="1" fontAlgn="base" latinLnBrk="0" hangingPunct="1">
                  <a:lnSpc>
                    <a:spcPct val="150000"/>
                  </a:lnSpc>
                  <a:buClrTx/>
                  <a:buSzTx/>
                  <a:buFontTx/>
                  <a:buNone/>
                  <a:defRPr/>
                </a:pPr>
                <a:r>
                  <a:rPr lang="zh-CN" altLang="en-US" sz="1400" b="1" kern="0" noProof="0" dirty="0">
                    <a:ln>
                      <a:noFill/>
                    </a:ln>
                    <a:solidFill>
                      <a:srgbClr val="585455"/>
                    </a:solidFill>
                    <a:effectLst/>
                    <a:uLnTx/>
                    <a:uFillTx/>
                    <a:latin typeface="+mj-ea"/>
                    <a:ea typeface="+mj-ea"/>
                    <a:cs typeface="+mj-ea"/>
                    <a:sym typeface="+mn-lt"/>
                  </a:rPr>
                  <a:t>Technical enforceability</a:t>
                </a:r>
                <a:endParaRPr lang="zh-CN" altLang="en-US" sz="1400" b="1" kern="0" noProof="0" dirty="0">
                  <a:ln>
                    <a:noFill/>
                  </a:ln>
                  <a:solidFill>
                    <a:srgbClr val="585455"/>
                  </a:solidFill>
                  <a:effectLst/>
                  <a:uLnTx/>
                  <a:uFillTx/>
                  <a:latin typeface="+mj-ea"/>
                  <a:ea typeface="+mj-ea"/>
                  <a:cs typeface="+mj-ea"/>
                  <a:sym typeface="+mn-lt"/>
                </a:endParaRPr>
              </a:p>
            </p:txBody>
          </p:sp>
        </p:grpSp>
        <p:sp>
          <p:nvSpPr>
            <p:cNvPr id="103" name="Can 115"/>
            <p:cNvSpPr/>
            <p:nvPr/>
          </p:nvSpPr>
          <p:spPr>
            <a:xfrm rot="5400000">
              <a:off x="17875" y="4546"/>
              <a:ext cx="222" cy="1086"/>
            </a:xfrm>
            <a:prstGeom prst="ca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椭圆 5"/>
          <p:cNvSpPr/>
          <p:nvPr>
            <p:custDataLst>
              <p:tags r:id="rId2"/>
            </p:custDataLst>
          </p:nvPr>
        </p:nvSpPr>
        <p:spPr>
          <a:xfrm>
            <a:off x="3180715" y="637540"/>
            <a:ext cx="930275" cy="901700"/>
          </a:xfrm>
          <a:prstGeom prst="ellipse">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文本框 4"/>
          <p:cNvSpPr txBox="1"/>
          <p:nvPr/>
        </p:nvSpPr>
        <p:spPr>
          <a:xfrm>
            <a:off x="3314700" y="798195"/>
            <a:ext cx="1011555" cy="668020"/>
          </a:xfrm>
          <a:prstGeom prst="rect">
            <a:avLst/>
          </a:prstGeom>
          <a:noFill/>
        </p:spPr>
        <p:txBody>
          <a:bodyPr wrap="square" rtlCol="0">
            <a:noAutofit/>
          </a:bodyPr>
          <a:lstStyle/>
          <a:p>
            <a:r>
              <a:rPr lang="en-US" altLang="zh-CN" sz="2800">
                <a:solidFill>
                  <a:schemeClr val="bg1"/>
                </a:solidFill>
              </a:rPr>
              <a:t>3.1</a:t>
            </a:r>
            <a:endParaRPr lang="en-US" altLang="zh-CN" sz="2800">
              <a:solidFill>
                <a:schemeClr val="bg1"/>
              </a:solidFill>
            </a:endParaRPr>
          </a:p>
        </p:txBody>
      </p:sp>
      <p:pic>
        <p:nvPicPr>
          <p:cNvPr id="7" name="图片 6" descr="13ab09ef3f742a9ec7e5e62691368d0"/>
          <p:cNvPicPr>
            <a:picLocks noChangeAspect="1"/>
          </p:cNvPicPr>
          <p:nvPr>
            <p:custDataLst>
              <p:tags r:id="rId3"/>
            </p:custDataLst>
          </p:nvPr>
        </p:nvPicPr>
        <p:blipFill>
          <a:blip r:embed="rId4"/>
          <a:stretch>
            <a:fillRect/>
          </a:stretch>
        </p:blipFill>
        <p:spPr>
          <a:xfrm>
            <a:off x="1097915" y="5812790"/>
            <a:ext cx="10437495" cy="628650"/>
          </a:xfrm>
          <a:prstGeom prst="rect">
            <a:avLst/>
          </a:prstGeom>
        </p:spPr>
      </p:pic>
      <p:sp>
        <p:nvSpPr>
          <p:cNvPr id="74" name="文本框 73"/>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齐军 </a:t>
            </a:r>
            <a:r>
              <a:rPr lang="en-US" altLang="zh-CN" b="1" dirty="0">
                <a:solidFill>
                  <a:schemeClr val="tx2"/>
                </a:solidFill>
              </a:rPr>
              <a:t>Oliva</a:t>
            </a:r>
            <a:endParaRPr lang="en-US" altLang="zh-CN" b="1" dirty="0">
              <a:solidFill>
                <a:schemeClr val="tx2"/>
              </a:solidFill>
            </a:endParaRPr>
          </a:p>
        </p:txBody>
      </p:sp>
    </p:spTree>
    <p:custDataLst>
      <p:tags r:id="rId5"/>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10"/>
                                        </p:tgtEl>
                                        <p:attrNameLst>
                                          <p:attrName>style.visibility</p:attrName>
                                        </p:attrNameLst>
                                      </p:cBhvr>
                                      <p:to>
                                        <p:strVal val="visible"/>
                                      </p:to>
                                    </p:set>
                                    <p:anim calcmode="lin" valueType="num">
                                      <p:cBhvr additive="base">
                                        <p:cTn id="12" dur="500"/>
                                        <p:tgtEl>
                                          <p:spTgt spid="110"/>
                                        </p:tgtEl>
                                        <p:attrNameLst>
                                          <p:attrName>ppt_y</p:attrName>
                                        </p:attrNameLst>
                                      </p:cBhvr>
                                      <p:tavLst>
                                        <p:tav tm="0">
                                          <p:val>
                                            <p:strVal val="#ppt_y+#ppt_h*1.125000"/>
                                          </p:val>
                                        </p:tav>
                                        <p:tav tm="100000">
                                          <p:val>
                                            <p:strVal val="#ppt_y"/>
                                          </p:val>
                                        </p:tav>
                                      </p:tavLst>
                                    </p:anim>
                                    <p:animEffect transition="in" filter="wipe(up)">
                                      <p:cBhvr>
                                        <p:cTn id="13"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9370" y="335915"/>
            <a:ext cx="12190730" cy="1129665"/>
            <a:chOff x="62" y="543"/>
            <a:chExt cx="19198" cy="1779"/>
          </a:xfrm>
        </p:grpSpPr>
        <p:grpSp>
          <p:nvGrpSpPr>
            <p:cNvPr id="4" name="组合 3"/>
            <p:cNvGrpSpPr/>
            <p:nvPr/>
          </p:nvGrpSpPr>
          <p:grpSpPr>
            <a:xfrm>
              <a:off x="4827" y="543"/>
              <a:ext cx="8403" cy="1779"/>
              <a:chOff x="4729" y="599"/>
              <a:chExt cx="8403" cy="1779"/>
            </a:xfrm>
          </p:grpSpPr>
          <p:pic>
            <p:nvPicPr>
              <p:cNvPr id="16" name="图片 15" descr="幻灯片1.4"/>
              <p:cNvPicPr>
                <a:picLocks noChangeAspect="1"/>
              </p:cNvPicPr>
              <p:nvPr/>
            </p:nvPicPr>
            <p:blipFill>
              <a:blip r:embed="rId1"/>
              <a:srcRect l="41754" t="34500" r="34524"/>
              <a:stretch>
                <a:fillRect/>
              </a:stretch>
            </p:blipFill>
            <p:spPr>
              <a:xfrm flipH="1">
                <a:off x="4729" y="599"/>
                <a:ext cx="1647" cy="1779"/>
              </a:xfrm>
              <a:prstGeom prst="rect">
                <a:avLst/>
              </a:prstGeom>
            </p:spPr>
          </p:pic>
          <p:pic>
            <p:nvPicPr>
              <p:cNvPr id="17" name="图片 16" descr="幻灯片1.4"/>
              <p:cNvPicPr>
                <a:picLocks noChangeAspect="1"/>
              </p:cNvPicPr>
              <p:nvPr/>
            </p:nvPicPr>
            <p:blipFill>
              <a:blip r:embed="rId1"/>
              <a:srcRect l="50842" t="40538" r="35647"/>
              <a:stretch>
                <a:fillRect/>
              </a:stretch>
            </p:blipFill>
            <p:spPr>
              <a:xfrm rot="900000">
                <a:off x="12701" y="1117"/>
                <a:ext cx="431" cy="743"/>
              </a:xfrm>
              <a:prstGeom prst="rect">
                <a:avLst/>
              </a:prstGeom>
            </p:spPr>
          </p:pic>
        </p:grpSp>
        <p:sp>
          <p:nvSpPr>
            <p:cNvPr id="18" name="文本框 17"/>
            <p:cNvSpPr txBox="1"/>
            <p:nvPr/>
          </p:nvSpPr>
          <p:spPr>
            <a:xfrm>
              <a:off x="62" y="1348"/>
              <a:ext cx="19198" cy="822"/>
            </a:xfrm>
            <a:prstGeom prst="rect">
              <a:avLst/>
            </a:prstGeom>
            <a:noFill/>
          </p:spPr>
          <p:txBody>
            <a:bodyPr wrap="square" rtlCol="0">
              <a:spAutoFit/>
            </a:bodyPr>
            <a:lstStyle/>
            <a:p>
              <a:pPr algn="ctr"/>
              <a:r>
                <a:rPr lang="en-US" altLang="zh-CN" sz="2800" spc="600" dirty="0">
                  <a:solidFill>
                    <a:srgbClr val="585455"/>
                  </a:solidFill>
                  <a:latin typeface="思源黑体 CN Bold" panose="020B0800000000000000" charset="-122"/>
                  <a:ea typeface="思源黑体 CN Bold" panose="020B0800000000000000" charset="-122"/>
                  <a:cs typeface="+mn-ea"/>
                  <a:sym typeface="+mn-lt"/>
                </a:rPr>
                <a:t> </a:t>
              </a:r>
              <a:r>
                <a:rPr lang="en-US" altLang="zh-CN" sz="2800" spc="600" dirty="0">
                  <a:solidFill>
                    <a:srgbClr val="585455"/>
                  </a:solidFill>
                  <a:latin typeface="Arial Black" panose="020B0A04020102020204" pitchFamily="34" charset="0"/>
                  <a:ea typeface="字由点字虎啸体" panose="02010601030101010101" charset="-122"/>
                  <a:cs typeface="Arial Black" panose="020B0A04020102020204" pitchFamily="34" charset="0"/>
                  <a:sym typeface="+mn-lt"/>
                </a:rPr>
                <a:t>Design options </a:t>
              </a:r>
              <a:endParaRPr lang="en-US" altLang="zh-CN" sz="2800" spc="600" dirty="0">
                <a:solidFill>
                  <a:srgbClr val="585455"/>
                </a:solidFill>
                <a:latin typeface="Arial Black" panose="020B0A04020102020204" pitchFamily="34" charset="0"/>
                <a:ea typeface="字由点字虎啸体" panose="02010601030101010101" charset="-122"/>
                <a:cs typeface="Arial Black" panose="020B0A04020102020204" pitchFamily="34" charset="0"/>
                <a:sym typeface="+mn-lt"/>
              </a:endParaRPr>
            </a:p>
          </p:txBody>
        </p:sp>
      </p:grpSp>
      <p:sp>
        <p:nvSpPr>
          <p:cNvPr id="6" name="椭圆 5"/>
          <p:cNvSpPr/>
          <p:nvPr>
            <p:custDataLst>
              <p:tags r:id="rId2"/>
            </p:custDataLst>
          </p:nvPr>
        </p:nvSpPr>
        <p:spPr>
          <a:xfrm>
            <a:off x="3180715" y="637540"/>
            <a:ext cx="930275" cy="901700"/>
          </a:xfrm>
          <a:prstGeom prst="ellipse">
            <a:avLst/>
          </a:prstGeom>
          <a:solidFill>
            <a:srgbClr val="30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文本框 4"/>
          <p:cNvSpPr txBox="1"/>
          <p:nvPr/>
        </p:nvSpPr>
        <p:spPr>
          <a:xfrm>
            <a:off x="3314700" y="798195"/>
            <a:ext cx="1011555" cy="668020"/>
          </a:xfrm>
          <a:prstGeom prst="rect">
            <a:avLst/>
          </a:prstGeom>
          <a:noFill/>
        </p:spPr>
        <p:txBody>
          <a:bodyPr wrap="square" rtlCol="0">
            <a:noAutofit/>
          </a:bodyPr>
          <a:lstStyle/>
          <a:p>
            <a:r>
              <a:rPr lang="en-US" altLang="zh-CN" sz="2800">
                <a:solidFill>
                  <a:schemeClr val="bg1"/>
                </a:solidFill>
              </a:rPr>
              <a:t>3.2</a:t>
            </a:r>
            <a:endParaRPr lang="en-US" altLang="zh-CN" sz="2800">
              <a:solidFill>
                <a:schemeClr val="bg1"/>
              </a:solidFill>
            </a:endParaRPr>
          </a:p>
        </p:txBody>
      </p:sp>
      <p:sp>
        <p:nvSpPr>
          <p:cNvPr id="2" name="文本框 1"/>
          <p:cNvSpPr txBox="1"/>
          <p:nvPr/>
        </p:nvSpPr>
        <p:spPr>
          <a:xfrm>
            <a:off x="1742440" y="2184400"/>
            <a:ext cx="5731510" cy="4958715"/>
          </a:xfrm>
          <a:prstGeom prst="rect">
            <a:avLst/>
          </a:prstGeom>
          <a:noFill/>
        </p:spPr>
        <p:txBody>
          <a:bodyPr wrap="square" rtlCol="0">
            <a:noAutofit/>
          </a:bodyPr>
          <a:lstStyle/>
          <a:p>
            <a:r>
              <a:rPr lang="en-US" altLang="zh-CN" sz="2000" dirty="0">
                <a:solidFill>
                  <a:schemeClr val="tx1"/>
                </a:solidFill>
                <a:effectLst>
                  <a:outerShdw blurRad="38100" dist="19050" dir="2700000" algn="tl" rotWithShape="0">
                    <a:schemeClr val="dk1">
                      <a:alpha val="40000"/>
                    </a:schemeClr>
                  </a:outerShdw>
                </a:effectLst>
              </a:rPr>
              <a:t> </a:t>
            </a:r>
            <a:r>
              <a:rPr lang="zh-CN" altLang="en-US" sz="2400" dirty="0">
                <a:solidFill>
                  <a:schemeClr val="tx1"/>
                </a:solidFill>
                <a:effectLst>
                  <a:outerShdw blurRad="38100" dist="19050" dir="2700000" algn="tl" rotWithShape="0">
                    <a:schemeClr val="dk1">
                      <a:alpha val="40000"/>
                    </a:schemeClr>
                  </a:outerShdw>
                </a:effectLst>
                <a:latin typeface="MS PGothic" panose="020B0600070205080204" charset="-128"/>
                <a:ea typeface="MS PGothic" panose="020B0600070205080204" charset="-128"/>
                <a:cs typeface="MS PGothic" panose="020B0600070205080204" charset="-128"/>
              </a:rPr>
              <a:t>Design option 1 –Artificial floating island</a:t>
            </a:r>
            <a:endParaRPr lang="zh-CN" altLang="en-US" sz="2400" dirty="0">
              <a:solidFill>
                <a:schemeClr val="tx1"/>
              </a:solidFill>
              <a:effectLst>
                <a:outerShdw blurRad="38100" dist="19050" dir="2700000" algn="tl" rotWithShape="0">
                  <a:schemeClr val="dk1">
                    <a:alpha val="40000"/>
                  </a:schemeClr>
                </a:outerShdw>
              </a:effectLst>
              <a:latin typeface="MS PGothic" panose="020B0600070205080204" charset="-128"/>
              <a:ea typeface="MS PGothic" panose="020B0600070205080204" charset="-128"/>
              <a:cs typeface="MS PGothic" panose="020B0600070205080204" charset="-128"/>
            </a:endParaRPr>
          </a:p>
          <a:p>
            <a:r>
              <a:rPr lang="en-US" altLang="zh-CN" sz="2400" dirty="0">
                <a:latin typeface="MS PGothic" panose="020B0600070205080204" charset="-128"/>
                <a:ea typeface="MS PGothic" panose="020B0600070205080204" charset="-128"/>
                <a:cs typeface="MS PGothic" panose="020B0600070205080204" charset="-128"/>
              </a:rPr>
              <a:t>    </a:t>
            </a:r>
            <a:endParaRPr lang="en-US" altLang="zh-CN" sz="2400" dirty="0">
              <a:latin typeface="MS PGothic" panose="020B0600070205080204" charset="-128"/>
              <a:ea typeface="MS PGothic" panose="020B0600070205080204" charset="-128"/>
              <a:cs typeface="MS PGothic" panose="020B0600070205080204" charset="-128"/>
            </a:endParaRPr>
          </a:p>
          <a:p>
            <a:r>
              <a:rPr lang="en-US" altLang="zh-CN" sz="2400" dirty="0">
                <a:latin typeface="MS PGothic" panose="020B0600070205080204" charset="-128"/>
                <a:ea typeface="MS PGothic" panose="020B0600070205080204" charset="-128"/>
                <a:cs typeface="MS PGothic" panose="020B0600070205080204" charset="-128"/>
              </a:rPr>
              <a:t> </a:t>
            </a:r>
            <a:r>
              <a:rPr lang="en-US" altLang="zh-CN" sz="2800" dirty="0">
                <a:latin typeface="MS PGothic" panose="020B0600070205080204" charset="-128"/>
                <a:ea typeface="MS PGothic" panose="020B0600070205080204" charset="-128"/>
                <a:cs typeface="MS PGothic" panose="020B0600070205080204" charset="-128"/>
              </a:rPr>
              <a:t>  </a:t>
            </a:r>
            <a:r>
              <a:rPr lang="zh-CN" altLang="en-US" sz="2400" dirty="0"/>
              <a:t>Working mechanism</a:t>
            </a:r>
            <a:r>
              <a:rPr lang="en-US" altLang="zh-CN" sz="2400" dirty="0"/>
              <a:t>:</a:t>
            </a:r>
            <a:r>
              <a:rPr lang="zh-CN" altLang="en-US" sz="2400" dirty="0"/>
              <a:t> The roots of plants from huge webs in the water that effectively absorb suspended solids, while it can also provide oxygen for a variety of microorganisms, so that water pollution can be repaired and a benign ecological balance environment is formed.</a:t>
            </a:r>
            <a:endParaRPr lang="zh-CN" altLang="en-US" sz="2400" dirty="0">
              <a:latin typeface="MS PGothic" panose="020B0600070205080204" charset="-128"/>
              <a:ea typeface="MS PGothic" panose="020B0600070205080204" charset="-128"/>
              <a:cs typeface="MS PGothic" panose="020B0600070205080204" charset="-128"/>
            </a:endParaRPr>
          </a:p>
          <a:p>
            <a:endParaRPr lang="zh-CN" altLang="en-US" sz="2400" dirty="0">
              <a:latin typeface="MS PGothic" panose="020B0600070205080204" charset="-128"/>
              <a:ea typeface="MS PGothic" panose="020B0600070205080204" charset="-128"/>
              <a:cs typeface="MS PGothic" panose="020B0600070205080204" charset="-128"/>
            </a:endParaRPr>
          </a:p>
        </p:txBody>
      </p:sp>
      <p:pic>
        <p:nvPicPr>
          <p:cNvPr id="25" name="图片 24"/>
          <p:cNvPicPr>
            <a:picLocks noChangeAspect="1"/>
          </p:cNvPicPr>
          <p:nvPr/>
        </p:nvPicPr>
        <p:blipFill>
          <a:blip r:embed="rId3"/>
          <a:srcRect l="7107" t="3583" r="19465" b="5500"/>
          <a:stretch>
            <a:fillRect/>
          </a:stretch>
        </p:blipFill>
        <p:spPr>
          <a:xfrm>
            <a:off x="7691120" y="2063825"/>
            <a:ext cx="4500880" cy="4156710"/>
          </a:xfrm>
          <a:prstGeom prst="rect">
            <a:avLst/>
          </a:prstGeom>
        </p:spPr>
      </p:pic>
      <p:sp>
        <p:nvSpPr>
          <p:cNvPr id="11" name="文本框 10"/>
          <p:cNvSpPr txBox="1"/>
          <p:nvPr/>
        </p:nvSpPr>
        <p:spPr>
          <a:xfrm>
            <a:off x="9846310" y="211455"/>
            <a:ext cx="2482850" cy="368300"/>
          </a:xfrm>
          <a:prstGeom prst="rect">
            <a:avLst/>
          </a:prstGeom>
          <a:noFill/>
        </p:spPr>
        <p:txBody>
          <a:bodyPr wrap="square" rtlCol="0">
            <a:spAutoFit/>
          </a:bodyPr>
          <a:lstStyle/>
          <a:p>
            <a:r>
              <a:rPr lang="en-US" altLang="zh-CN" b="1" dirty="0">
                <a:solidFill>
                  <a:schemeClr val="tx2"/>
                </a:solidFill>
              </a:rPr>
              <a:t>—— </a:t>
            </a:r>
            <a:r>
              <a:rPr lang="zh-CN" altLang="en-US" b="1" dirty="0">
                <a:solidFill>
                  <a:schemeClr val="tx2"/>
                </a:solidFill>
              </a:rPr>
              <a:t>齐军 </a:t>
            </a:r>
            <a:r>
              <a:rPr lang="en-US" altLang="zh-CN" b="1" dirty="0">
                <a:solidFill>
                  <a:schemeClr val="tx2"/>
                </a:solidFill>
              </a:rPr>
              <a:t>Oliva</a:t>
            </a:r>
            <a:endParaRPr lang="en-US" altLang="zh-CN" b="1" dirty="0">
              <a:solidFill>
                <a:schemeClr val="tx2"/>
              </a:solidFill>
            </a:endParaRPr>
          </a:p>
        </p:txBody>
      </p:sp>
    </p:spTree>
    <p:custDataLst>
      <p:tags r:id="rId4"/>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BEAUTIFY_FLAG" val="#wm#"/>
  <p:tag name="KSO_WM_TEMPLATE_CATEGORY" val="custom"/>
  <p:tag name="KSO_WM_TEMPLATE_INDEX" val="20205176"/>
</p:tagLst>
</file>

<file path=ppt/tags/tag11.xml><?xml version="1.0" encoding="utf-8"?>
<p:tagLst xmlns:p="http://schemas.openxmlformats.org/presentationml/2006/main">
  <p:tag name="KSO_WM_BEAUTIFY_FLAG" val="#wm#"/>
  <p:tag name="KSO_WM_TEMPLATE_CATEGORY" val="custom"/>
  <p:tag name="KSO_WM_TEMPLATE_INDEX" val="20205176"/>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wm#"/>
  <p:tag name="KSO_WM_TEMPLATE_CATEGORY" val="custom"/>
  <p:tag name="KSO_WM_TEMPLATE_INDEX" val="20205176"/>
</p:tagLst>
</file>

<file path=ppt/tags/tag14.xml><?xml version="1.0" encoding="utf-8"?>
<p:tagLst xmlns:p="http://schemas.openxmlformats.org/presentationml/2006/main">
  <p:tag name="KSO_WM_BEAUTIFY_FLAG" val="#wm#"/>
  <p:tag name="KSO_WM_TEMPLATE_CATEGORY" val="custom"/>
  <p:tag name="KSO_WM_TEMPLATE_INDEX" val="20205176"/>
</p:tagLst>
</file>

<file path=ppt/tags/tag15.xml><?xml version="1.0" encoding="utf-8"?>
<p:tagLst xmlns:p="http://schemas.openxmlformats.org/presentationml/2006/main">
  <p:tag name="KSO_WM_BEAUTIFY_FLAG" val="#wm#"/>
  <p:tag name="KSO_WM_TEMPLATE_CATEGORY" val="custom"/>
  <p:tag name="KSO_WM_TEMPLATE_INDEX" val="20205176"/>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wm#"/>
  <p:tag name="KSO_WM_TEMPLATE_CATEGORY" val="custom"/>
  <p:tag name="KSO_WM_TEMPLATE_INDEX" val="20205176"/>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BEAUTIFY_FLAG" val="#wm#"/>
  <p:tag name="KSO_WM_TEMPLATE_CATEGORY" val="custom"/>
  <p:tag name="KSO_WM_TEMPLATE_INDEX" val="20205176"/>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wm#"/>
  <p:tag name="KSO_WM_TEMPLATE_CATEGORY" val="custom"/>
  <p:tag name="KSO_WM_TEMPLATE_INDEX" val="20205176"/>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wm#"/>
  <p:tag name="KSO_WM_TEMPLATE_CATEGORY" val="custom"/>
  <p:tag name="KSO_WM_TEMPLATE_INDEX" val="20205176"/>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wm#"/>
  <p:tag name="KSO_WM_TEMPLATE_CATEGORY" val="custom"/>
  <p:tag name="KSO_WM_TEMPLATE_INDEX" val="20205176"/>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TABLE_BEAUTIFY" val="smartTable{9cc5cc50-e3bb-4989-ac3f-7b8083251611}"/>
  <p:tag name="TABLE_ENDDRAG_ORIGIN_RECT" val="558*367"/>
  <p:tag name="TABLE_ENDDRAG_RECT" val="182*145*558*367"/>
</p:tagLst>
</file>

<file path=ppt/tags/tag31.xml><?xml version="1.0" encoding="utf-8"?>
<p:tagLst xmlns:p="http://schemas.openxmlformats.org/presentationml/2006/main">
  <p:tag name="KSO_WM_BEAUTIFY_FLAG" val="#wm#"/>
  <p:tag name="KSO_WM_TEMPLATE_CATEGORY" val="custom"/>
  <p:tag name="KSO_WM_TEMPLATE_INDEX" val="20205176"/>
</p:tagLst>
</file>

<file path=ppt/tags/tag32.xml><?xml version="1.0" encoding="utf-8"?>
<p:tagLst xmlns:p="http://schemas.openxmlformats.org/presentationml/2006/main">
  <p:tag name="KSO_WM_BEAUTIFY_FLAG" val="#wm#"/>
  <p:tag name="KSO_WM_TEMPLATE_CATEGORY" val="custom"/>
  <p:tag name="KSO_WM_TEMPLATE_INDEX" val="20205176"/>
</p:tagLst>
</file>

<file path=ppt/tags/tag33.xml><?xml version="1.0" encoding="utf-8"?>
<p:tagLst xmlns:p="http://schemas.openxmlformats.org/presentationml/2006/main">
  <p:tag name="KSO_WM_BEAUTIFY_FLAG" val="#wm#"/>
  <p:tag name="KSO_WM_TEMPLATE_CATEGORY" val="custom"/>
  <p:tag name="KSO_WM_TEMPLATE_INDEX" val="20205176"/>
</p:tagLst>
</file>

<file path=ppt/tags/tag34.xml><?xml version="1.0" encoding="utf-8"?>
<p:tagLst xmlns:p="http://schemas.openxmlformats.org/presentationml/2006/main">
  <p:tag name="KSO_WM_BEAUTIFY_FLAG" val="#wm#"/>
  <p:tag name="KSO_WM_TEMPLATE_CATEGORY" val="custom"/>
  <p:tag name="KSO_WM_TEMPLATE_INDEX" val="20205176"/>
</p:tagLst>
</file>

<file path=ppt/tags/tag35.xml><?xml version="1.0" encoding="utf-8"?>
<p:tagLst xmlns:p="http://schemas.openxmlformats.org/presentationml/2006/main">
  <p:tag name="KSO_WM_BEAUTIFY_FLAG" val="#wm#"/>
  <p:tag name="KSO_WM_TEMPLATE_CATEGORY" val="custom"/>
  <p:tag name="KSO_WM_TEMPLATE_INDEX" val="20205176"/>
</p:tagLst>
</file>

<file path=ppt/tags/tag36.xml><?xml version="1.0" encoding="utf-8"?>
<p:tagLst xmlns:p="http://schemas.openxmlformats.org/presentationml/2006/main">
  <p:tag name="KSO_WM_BEAUTIFY_FLAG" val="#wm#"/>
  <p:tag name="KSO_WM_TEMPLATE_CATEGORY" val="custom"/>
  <p:tag name="KSO_WM_TEMPLATE_INDEX" val="20205176"/>
</p:tagLst>
</file>

<file path=ppt/tags/tag37.xml><?xml version="1.0" encoding="utf-8"?>
<p:tagLst xmlns:p="http://schemas.openxmlformats.org/presentationml/2006/main">
  <p:tag name="KSO_WM_BEAUTIFY_FLAG" val="#wm#"/>
  <p:tag name="KSO_WM_TEMPLATE_CATEGORY" val="custom"/>
  <p:tag name="KSO_WM_TEMPLATE_INDEX" val="20205176"/>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wm#"/>
  <p:tag name="KSO_WM_TEMPLATE_CATEGORY" val="custom"/>
  <p:tag name="KSO_WM_TEMPLATE_INDEX" val="20205176"/>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wm#"/>
  <p:tag name="KSO_WM_TEMPLATE_CATEGORY" val="custom"/>
  <p:tag name="KSO_WM_TEMPLATE_INDEX" val="20205176"/>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wm#"/>
  <p:tag name="KSO_WM_TEMPLATE_CATEGORY" val="custom"/>
  <p:tag name="KSO_WM_TEMPLATE_INDEX" val="20205176"/>
</p:tagLst>
</file>

<file path=ppt/tags/tag46.xml><?xml version="1.0" encoding="utf-8"?>
<p:tagLst xmlns:p="http://schemas.openxmlformats.org/presentationml/2006/main">
  <p:tag name="KSO_WM_BEAUTIFY_FLAG" val=""/>
  <p:tag name="KSO_WM_UNIT_PLACING_PICTURE_USER_VIEWPORT" val="{&quot;height&quot;:4966.760629921259,&quot;width&quot;:7645.962204724409}"/>
</p:tagLst>
</file>

<file path=ppt/tags/tag47.xml><?xml version="1.0" encoding="utf-8"?>
<p:tagLst xmlns:p="http://schemas.openxmlformats.org/presentationml/2006/main">
  <p:tag name="KSO_WM_BEAUTIFY_FLAG" val="#wm#"/>
  <p:tag name="KSO_WM_TEMPLATE_CATEGORY" val="custom"/>
  <p:tag name="KSO_WM_TEMPLATE_INDEX" val="20205176"/>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wm#"/>
  <p:tag name="KSO_WM_TEMPLATE_CATEGORY" val="custom"/>
  <p:tag name="KSO_WM_TEMPLATE_INDEX" val="20205176"/>
</p:tagLst>
</file>

<file path=ppt/tags/tag54.xml><?xml version="1.0" encoding="utf-8"?>
<p:tagLst xmlns:p="http://schemas.openxmlformats.org/presentationml/2006/main">
  <p:tag name="KSO_WM_BEAUTIFY_FLAG" val="#wm#"/>
  <p:tag name="KSO_WM_TEMPLATE_CATEGORY" val="custom"/>
  <p:tag name="KSO_WM_TEMPLATE_INDEX" val="20205176"/>
</p:tagLst>
</file>

<file path=ppt/tags/tag55.xml><?xml version="1.0" encoding="utf-8"?>
<p:tagLst xmlns:p="http://schemas.openxmlformats.org/presentationml/2006/main">
  <p:tag name="KSO_WM_BEAUTIFY_FLAG" val="#wm#"/>
  <p:tag name="KSO_WM_TEMPLATE_CATEGORY" val="custom"/>
  <p:tag name="KSO_WM_TEMPLATE_INDEX" val="20205176"/>
</p:tagLst>
</file>

<file path=ppt/tags/tag56.xml><?xml version="1.0" encoding="utf-8"?>
<p:tagLst xmlns:p="http://schemas.openxmlformats.org/presentationml/2006/main">
  <p:tag name="KSO_WM_BEAUTIFY_FLAG" val="#wm#"/>
  <p:tag name="KSO_WM_TEMPLATE_CATEGORY" val="custom"/>
  <p:tag name="KSO_WM_TEMPLATE_INDEX" val="20205176"/>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BEAUTIFY_FLAG" val="#wm#"/>
  <p:tag name="KSO_WM_TEMPLATE_CATEGORY" val="custom"/>
  <p:tag name="KSO_WM_TEMPLATE_INDEX" val="20205176"/>
</p:tagLst>
</file>

<file path=ppt/tags/tag61.xml><?xml version="1.0" encoding="utf-8"?>
<p:tagLst xmlns:p="http://schemas.openxmlformats.org/presentationml/2006/main">
  <p:tag name="KSO_WM_BEAUTIFY_FLAG" val="#wm#"/>
  <p:tag name="KSO_WM_TEMPLATE_CATEGORY" val="custom"/>
  <p:tag name="KSO_WM_TEMPLATE_INDEX" val="20205176"/>
</p:tagLst>
</file>

<file path=ppt/tags/tag62.xml><?xml version="1.0" encoding="utf-8"?>
<p:tagLst xmlns:p="http://schemas.openxmlformats.org/presentationml/2006/main">
  <p:tag name="KSO_WM_BEAUTIFY_FLAG" val="#wm#"/>
  <p:tag name="KSO_WM_TEMPLATE_CATEGORY" val="custom"/>
  <p:tag name="KSO_WM_TEMPLATE_INDEX" val="20205176"/>
</p:tagLst>
</file>

<file path=ppt/tags/tag63.xml><?xml version="1.0" encoding="utf-8"?>
<p:tagLst xmlns:p="http://schemas.openxmlformats.org/presentationml/2006/main">
  <p:tag name="KSO_WM_BEAUTIFY_FLAG" val="#wm#"/>
  <p:tag name="KSO_WM_TEMPLATE_CATEGORY" val="custom"/>
  <p:tag name="KSO_WM_TEMPLATE_INDEX" val="20205176"/>
</p:tagLst>
</file>

<file path=ppt/tags/tag64.xml><?xml version="1.0" encoding="utf-8"?>
<p:tagLst xmlns:p="http://schemas.openxmlformats.org/presentationml/2006/main">
  <p:tag name="KSO_WM_BEAUTIFY_FLAG" val="#wm#"/>
  <p:tag name="KSO_WM_TEMPLATE_CATEGORY" val="custom"/>
  <p:tag name="KSO_WM_TEMPLATE_INDEX" val="20205176"/>
</p:tagLst>
</file>

<file path=ppt/tags/tag65.xml><?xml version="1.0" encoding="utf-8"?>
<p:tagLst xmlns:p="http://schemas.openxmlformats.org/presentationml/2006/main">
  <p:tag name="KSO_WM_BEAUTIFY_FLAG" val="#wm#"/>
  <p:tag name="KSO_WM_TEMPLATE_CATEGORY" val="custom"/>
  <p:tag name="KSO_WM_TEMPLATE_INDEX" val="20205176"/>
</p:tagLst>
</file>

<file path=ppt/tags/tag66.xml><?xml version="1.0" encoding="utf-8"?>
<p:tagLst xmlns:p="http://schemas.openxmlformats.org/presentationml/2006/main">
  <p:tag name="KSO_WM_BEAUTIFY_FLAG" val="#wm#"/>
  <p:tag name="KSO_WM_TEMPLATE_CATEGORY" val="custom"/>
  <p:tag name="KSO_WM_TEMPLATE_INDEX" val="20205176"/>
</p:tagLst>
</file>

<file path=ppt/tags/tag67.xml><?xml version="1.0" encoding="utf-8"?>
<p:tagLst xmlns:p="http://schemas.openxmlformats.org/presentationml/2006/main">
  <p:tag name="KSO_WM_BEAUTIFY_FLAG" val="#wm#"/>
  <p:tag name="KSO_WM_TEMPLATE_CATEGORY" val="custom"/>
  <p:tag name="KSO_WM_TEMPLATE_INDEX" val="20205176"/>
</p:tagLst>
</file>

<file path=ppt/tags/tag68.xml><?xml version="1.0" encoding="utf-8"?>
<p:tagLst xmlns:p="http://schemas.openxmlformats.org/presentationml/2006/main">
  <p:tag name="KSO_WM_BEAUTIFY_FLAG" val="#wm#"/>
  <p:tag name="KSO_WM_TEMPLATE_CATEGORY" val="custom"/>
  <p:tag name="KSO_WM_TEMPLATE_INDEX" val="20205176"/>
</p:tagLst>
</file>

<file path=ppt/tags/tag69.xml><?xml version="1.0" encoding="utf-8"?>
<p:tagLst xmlns:p="http://schemas.openxmlformats.org/presentationml/2006/main">
  <p:tag name="KSO_WM_BEAUTIFY_FLAG" val="#wm#"/>
  <p:tag name="KSO_WM_TEMPLATE_CATEGORY" val="custom"/>
  <p:tag name="KSO_WM_TEMPLATE_INDEX" val="20205176"/>
</p:tagLst>
</file>

<file path=ppt/tags/tag7.xml><?xml version="1.0" encoding="utf-8"?>
<p:tagLst xmlns:p="http://schemas.openxmlformats.org/presentationml/2006/main">
  <p:tag name="KSO_WM_BEAUTIFY_FLAG" val="#wm#"/>
  <p:tag name="KSO_WM_TEMPLATE_CATEGORY" val="custom"/>
  <p:tag name="KSO_WM_TEMPLATE_INDEX" val="20205176"/>
</p:tagLst>
</file>

<file path=ppt/tags/tag70.xml><?xml version="1.0" encoding="utf-8"?>
<p:tagLst xmlns:p="http://schemas.openxmlformats.org/presentationml/2006/main">
  <p:tag name="KSO_WM_BEAUTIFY_FLAG" val="#wm#"/>
  <p:tag name="KSO_WM_TEMPLATE_CATEGORY" val="custom"/>
  <p:tag name="KSO_WM_TEMPLATE_INDEX" val="20205176"/>
</p:tagLst>
</file>

<file path=ppt/tags/tag71.xml><?xml version="1.0" encoding="utf-8"?>
<p:tagLst xmlns:p="http://schemas.openxmlformats.org/presentationml/2006/main">
  <p:tag name="KSO_WPP_MARK_KEY" val="f5a759be-20bf-44e3-9647-05069d11ce54"/>
  <p:tag name="COMMONDATA" val="eyJoZGlkIjoiNTExMDZkNjlmYjYzNTBmNGJmNjY1YjI2ZmM4YTA1OGUifQ=="/>
</p:tagLst>
</file>

<file path=ppt/tags/tag8.xml><?xml version="1.0" encoding="utf-8"?>
<p:tagLst xmlns:p="http://schemas.openxmlformats.org/presentationml/2006/main">
  <p:tag name="KSO_WM_BEAUTIFY_FLAG" val="#wm#"/>
  <p:tag name="KSO_WM_TEMPLATE_CATEGORY" val="custom"/>
  <p:tag name="KSO_WM_TEMPLATE_INDEX" val="20205176"/>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13058</Words>
  <Application>WPS 演示</Application>
  <PresentationFormat>宽屏</PresentationFormat>
  <Paragraphs>530</Paragraphs>
  <Slides>46</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46</vt:i4>
      </vt:variant>
    </vt:vector>
  </HeadingPairs>
  <TitlesOfParts>
    <vt:vector size="70" baseType="lpstr">
      <vt:lpstr>Arial</vt:lpstr>
      <vt:lpstr>宋体</vt:lpstr>
      <vt:lpstr>Wingdings</vt:lpstr>
      <vt:lpstr>Times New Roman</vt:lpstr>
      <vt:lpstr>思源黑体 CN Heavy</vt:lpstr>
      <vt:lpstr>黑体</vt:lpstr>
      <vt:lpstr>Yu Gothic UI Semibold</vt:lpstr>
      <vt:lpstr>Arial Black</vt:lpstr>
      <vt:lpstr>思源黑体 CN Bold</vt:lpstr>
      <vt:lpstr>字由点字虎啸体</vt:lpstr>
      <vt:lpstr>Fira Sans</vt:lpstr>
      <vt:lpstr>MS PGothic</vt:lpstr>
      <vt:lpstr>Calibri</vt:lpstr>
      <vt:lpstr>微软雅黑</vt:lpstr>
      <vt:lpstr>Arial Unicode MS</vt:lpstr>
      <vt:lpstr>汉仪青云简</vt:lpstr>
      <vt:lpstr>Berlin Sans FB Demi</vt:lpstr>
      <vt:lpstr>Wingdings</vt:lpstr>
      <vt:lpstr>仿宋</vt:lpstr>
      <vt:lpstr>华文隶书</vt:lpstr>
      <vt:lpstr>Calibri</vt:lpstr>
      <vt:lpstr>思源黑体 CN Heavy</vt:lpstr>
      <vt:lpstr>DejaVu Math TeX Gyre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ljy</dc:creator>
  <cp:lastModifiedBy>♛</cp:lastModifiedBy>
  <cp:revision>19</cp:revision>
  <dcterms:created xsi:type="dcterms:W3CDTF">2023-06-10T07:20:00Z</dcterms:created>
  <dcterms:modified xsi:type="dcterms:W3CDTF">2023-06-11T01:39:03Z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B2870687032B410A9962A02F35AB3223_12</vt:lpwstr>
  </property>
  <property fmtid="{D5CDD505-2E9C-101B-9397-08002B2CF9AE}" pid="3" name="KSOProductBuildVer">
    <vt:lpwstr>2052-11.1.0.14309</vt:lpwstr>
  </property>
</Properties>
</file>